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69" r:id="rId2"/>
    <p:sldId id="256" r:id="rId3"/>
    <p:sldId id="263" r:id="rId4"/>
    <p:sldId id="316" r:id="rId5"/>
    <p:sldId id="318" r:id="rId6"/>
    <p:sldId id="319" r:id="rId7"/>
    <p:sldId id="320" r:id="rId8"/>
    <p:sldId id="317" r:id="rId9"/>
    <p:sldId id="323" r:id="rId10"/>
    <p:sldId id="324" r:id="rId11"/>
    <p:sldId id="322" r:id="rId12"/>
    <p:sldId id="345" r:id="rId13"/>
    <p:sldId id="325" r:id="rId14"/>
    <p:sldId id="326" r:id="rId15"/>
    <p:sldId id="321" r:id="rId16"/>
    <p:sldId id="330" r:id="rId17"/>
    <p:sldId id="329" r:id="rId18"/>
    <p:sldId id="331" r:id="rId19"/>
    <p:sldId id="328" r:id="rId20"/>
    <p:sldId id="334" r:id="rId21"/>
    <p:sldId id="333" r:id="rId22"/>
    <p:sldId id="335" r:id="rId23"/>
    <p:sldId id="332" r:id="rId24"/>
    <p:sldId id="346" r:id="rId25"/>
    <p:sldId id="338" r:id="rId26"/>
    <p:sldId id="337" r:id="rId27"/>
    <p:sldId id="339" r:id="rId28"/>
    <p:sldId id="336" r:id="rId29"/>
    <p:sldId id="341" r:id="rId30"/>
    <p:sldId id="340" r:id="rId31"/>
    <p:sldId id="342" r:id="rId32"/>
    <p:sldId id="327" r:id="rId33"/>
    <p:sldId id="344" r:id="rId34"/>
    <p:sldId id="313" r:id="rId35"/>
  </p:sldIdLst>
  <p:sldSz cx="9144000" cy="5143500" type="screen16x9"/>
  <p:notesSz cx="6858000" cy="9144000"/>
  <p:embeddedFontLst>
    <p:embeddedFont>
      <p:font typeface="Montserrat" panose="020B0604020202020204" charset="0"/>
      <p:regular r:id="rId37"/>
      <p:bold r:id="rId38"/>
      <p:italic r:id="rId39"/>
      <p:boldItalic r:id="rId40"/>
    </p:embeddedFont>
    <p:embeddedFont>
      <p:font typeface="Garamond" panose="02020404030301010803" pitchFamily="18" charset="0"/>
      <p:regular r:id="rId41"/>
      <p:bold r:id="rId42"/>
      <p: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9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585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337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9998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2228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1878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127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257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26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934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8847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135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6831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184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1228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6751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0985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1929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6541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25481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895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060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2363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03075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7813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18105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47623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62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552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484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3151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0076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9593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94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-743172" y="1050399"/>
            <a:ext cx="756475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2400" b="1" dirty="0" smtClean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Vicente Natalino</a:t>
            </a:r>
            <a:endParaRPr lang="pt-BR" sz="24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14511" y="1556102"/>
            <a:ext cx="5528016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Advogado OAB/MG 125.283 </a:t>
            </a:r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– Especialista, Professor, </a:t>
            </a:r>
            <a:r>
              <a:rPr lang="pt-BR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Consultor e Mentor, Pós Graduado em Licitações Públicas, Contratos Administrativos e Governança - Programas de Integridade </a:t>
            </a:r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</a:p>
          <a:p>
            <a:pPr lvl="0" algn="ctr"/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000" i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Compliance</a:t>
            </a:r>
            <a:r>
              <a:rPr lang="pt-BR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 algn="ctr"/>
            <a:endParaRPr lang="pt-BR" sz="2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/>
            <a:endParaRPr lang="pt-BR" sz="2000" dirty="0" smtClean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/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Siga: @</a:t>
            </a:r>
            <a:r>
              <a:rPr lang="pt-BR" sz="2000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licitecomintegridade</a:t>
            </a:r>
            <a:endParaRPr lang="pt-BR" sz="2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@</a:t>
            </a:r>
            <a:r>
              <a:rPr lang="pt-BR" sz="2000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unyflex</a:t>
            </a:r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pt-BR" sz="2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111" y="1652631"/>
            <a:ext cx="4651187" cy="349086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835" y="4110445"/>
            <a:ext cx="286318" cy="27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29118" y="0"/>
            <a:ext cx="8707064" cy="25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endParaRPr lang="pt-BR" dirty="0">
              <a:latin typeface="Garamond" panose="02020404030301010803" pitchFamily="18" charset="0"/>
            </a:endParaRP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Atribuições:</a:t>
            </a:r>
            <a:r>
              <a:rPr lang="pt-BR" dirty="0">
                <a:latin typeface="Garamond" panose="02020404030301010803" pitchFamily="18" charset="0"/>
              </a:rPr>
              <a:t> </a:t>
            </a:r>
          </a:p>
          <a:p>
            <a:pPr lvl="2" algn="just"/>
            <a:r>
              <a:rPr lang="pt-BR" dirty="0">
                <a:latin typeface="Garamond" panose="02020404030301010803" pitchFamily="18" charset="0"/>
              </a:rPr>
              <a:t>Atestar as medições e recebimentos (provisórios e definitivos).</a:t>
            </a:r>
          </a:p>
          <a:p>
            <a:pPr lvl="2" algn="just"/>
            <a:r>
              <a:rPr lang="pt-BR" dirty="0">
                <a:latin typeface="Garamond" panose="02020404030301010803" pitchFamily="18" charset="0"/>
              </a:rPr>
              <a:t>Registrar ocorrências e inconformidades.</a:t>
            </a:r>
          </a:p>
          <a:p>
            <a:pPr lvl="2" algn="just"/>
            <a:r>
              <a:rPr lang="pt-BR" dirty="0">
                <a:latin typeface="Garamond" panose="02020404030301010803" pitchFamily="18" charset="0"/>
              </a:rPr>
              <a:t>Solicitar correções e ajustes ao contratado.</a:t>
            </a:r>
          </a:p>
          <a:p>
            <a:pPr lvl="2" algn="just"/>
            <a:r>
              <a:rPr lang="pt-BR" dirty="0">
                <a:latin typeface="Garamond" panose="02020404030301010803" pitchFamily="18" charset="0"/>
              </a:rPr>
              <a:t>Orientar o contratado sobre as condições de execução.</a:t>
            </a:r>
          </a:p>
          <a:p>
            <a:pPr lvl="2" algn="just"/>
            <a:r>
              <a:rPr lang="pt-BR" dirty="0">
                <a:latin typeface="Garamond" panose="02020404030301010803" pitchFamily="18" charset="0"/>
              </a:rPr>
              <a:t>Elaborar relatórios de acompanhamento.</a:t>
            </a:r>
          </a:p>
          <a:p>
            <a:pPr lvl="2" algn="just"/>
            <a:r>
              <a:rPr lang="pt-BR" dirty="0">
                <a:latin typeface="Garamond" panose="02020404030301010803" pitchFamily="18" charset="0"/>
              </a:rPr>
              <a:t>Subsidiar o gestor com informações para tomadas de decisão.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Importância:</a:t>
            </a:r>
            <a:r>
              <a:rPr lang="pt-BR" dirty="0">
                <a:latin typeface="Garamond" panose="02020404030301010803" pitchFamily="18" charset="0"/>
              </a:rPr>
              <a:t> A atuação conjunta e proativa de gestor e fiscal é fundamental para evitar problemas, garantir a qualidade da entrega e prevenir danos ao erário.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</p:txBody>
      </p:sp>
      <p:sp>
        <p:nvSpPr>
          <p:cNvPr id="2" name="Retângulo Arredondado 1"/>
          <p:cNvSpPr/>
          <p:nvPr/>
        </p:nvSpPr>
        <p:spPr>
          <a:xfrm>
            <a:off x="1666068" y="2758698"/>
            <a:ext cx="5463152" cy="1340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>
                <a:solidFill>
                  <a:schemeClr val="tx1"/>
                </a:solidFill>
                <a:latin typeface="Garamond" panose="02020404030301010803" pitchFamily="18" charset="0"/>
              </a:rPr>
              <a:t>Exemplo:</a:t>
            </a:r>
            <a:r>
              <a:rPr lang="pt-BR">
                <a:solidFill>
                  <a:schemeClr val="tx1"/>
                </a:solidFill>
                <a:latin typeface="Garamond" panose="02020404030301010803" pitchFamily="18" charset="0"/>
              </a:rPr>
              <a:t> Em um contrato de fornecimento de refeições para um hospital, o Gestor do Contrato supervisionaria o cumprimento do cronograma geral e dos termos do contrato, enquanto o Fiscal do Contrato estaria presente diariamente, verificando a qualidade dos alimentos, a higiene da cozinha, a quantidade das porções e o atendimento aos pacientes.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07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29118" y="0"/>
            <a:ext cx="8707064" cy="452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000" b="1" dirty="0">
                <a:latin typeface="Garamond" panose="02020404030301010803" pitchFamily="18" charset="0"/>
              </a:rPr>
              <a:t>Entrega e Recebimento</a:t>
            </a:r>
          </a:p>
          <a:p>
            <a:pPr algn="just"/>
            <a:endParaRPr lang="pt-BR" sz="800" dirty="0" smtClean="0">
              <a:latin typeface="Garamond" panose="02020404030301010803" pitchFamily="18" charset="0"/>
            </a:endParaRPr>
          </a:p>
          <a:p>
            <a:pPr algn="just"/>
            <a:r>
              <a:rPr lang="pt-BR" dirty="0" smtClean="0">
                <a:latin typeface="Garamond" panose="02020404030301010803" pitchFamily="18" charset="0"/>
              </a:rPr>
              <a:t>	A </a:t>
            </a:r>
            <a:r>
              <a:rPr lang="pt-BR" dirty="0">
                <a:latin typeface="Garamond" panose="02020404030301010803" pitchFamily="18" charset="0"/>
              </a:rPr>
              <a:t>fase de entrega e recebimento dos bens ou serviços é o momento de verificação final da conformidade do objeto contratado, sendo crucial para a efetivação do contrato.</a:t>
            </a:r>
          </a:p>
          <a:p>
            <a:pPr algn="just"/>
            <a:endParaRPr lang="pt-BR" sz="800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Entrega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Ato pelo qual o fornecedor disponibiliza o bem ou presta o serviço conforme as condições e prazos estabelecidos no contrato e edital.</a:t>
            </a:r>
          </a:p>
          <a:p>
            <a:pPr algn="just"/>
            <a:endParaRPr lang="pt-BR" sz="800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Recebimento </a:t>
            </a:r>
            <a:r>
              <a:rPr lang="pt-BR" b="1" dirty="0">
                <a:latin typeface="Garamond" panose="02020404030301010803" pitchFamily="18" charset="0"/>
              </a:rPr>
              <a:t>Provisório:</a:t>
            </a:r>
            <a:r>
              <a:rPr lang="pt-BR" dirty="0">
                <a:latin typeface="Garamond" panose="02020404030301010803" pitchFamily="18" charset="0"/>
              </a:rPr>
              <a:t> 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Finalidade:</a:t>
            </a:r>
            <a:r>
              <a:rPr lang="pt-BR" dirty="0">
                <a:latin typeface="Garamond" panose="02020404030301010803" pitchFamily="18" charset="0"/>
              </a:rPr>
              <a:t> Verificação preliminar do objeto entregue ou do serviço prestado para constatar a conformidade aparente com as especificações.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Responsável:</a:t>
            </a:r>
            <a:r>
              <a:rPr lang="pt-BR" dirty="0">
                <a:latin typeface="Garamond" panose="02020404030301010803" pitchFamily="18" charset="0"/>
              </a:rPr>
              <a:t> Geralmente o fiscal do contrato.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Prazo:</a:t>
            </a:r>
            <a:r>
              <a:rPr lang="pt-BR" dirty="0">
                <a:latin typeface="Garamond" panose="02020404030301010803" pitchFamily="18" charset="0"/>
              </a:rPr>
              <a:t> Previsto no edital/contrato. A Administração tem um prazo para realizar essa verificação inicial.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Ocorrências:</a:t>
            </a:r>
            <a:r>
              <a:rPr lang="pt-BR" dirty="0">
                <a:latin typeface="Garamond" panose="02020404030301010803" pitchFamily="18" charset="0"/>
              </a:rPr>
              <a:t> Caso haja vícios ou inconformidades, o contratado é notificado para saná-los.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Recebimento </a:t>
            </a:r>
            <a:r>
              <a:rPr lang="pt-BR" b="1" dirty="0">
                <a:latin typeface="Garamond" panose="02020404030301010803" pitchFamily="18" charset="0"/>
              </a:rPr>
              <a:t>Definitivo:</a:t>
            </a:r>
            <a:r>
              <a:rPr lang="pt-BR" dirty="0">
                <a:latin typeface="Garamond" panose="02020404030301010803" pitchFamily="18" charset="0"/>
              </a:rPr>
              <a:t> 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Finalidade:</a:t>
            </a:r>
            <a:r>
              <a:rPr lang="pt-BR" dirty="0">
                <a:latin typeface="Garamond" panose="02020404030301010803" pitchFamily="18" charset="0"/>
              </a:rPr>
              <a:t> Verificação final e detalhada, atestando que o objeto foi executado ou fornecido em total conformidade com o contrato, após sanados eventuais vícios.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Responsável:</a:t>
            </a:r>
            <a:r>
              <a:rPr lang="pt-BR" dirty="0">
                <a:latin typeface="Garamond" panose="02020404030301010803" pitchFamily="18" charset="0"/>
              </a:rPr>
              <a:t> Comissão ou servidor designado para esse fim (pode ser o fiscal ou gestor, dependendo do objeto).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Prazo:</a:t>
            </a:r>
            <a:r>
              <a:rPr lang="pt-BR" dirty="0">
                <a:latin typeface="Garamond" panose="02020404030301010803" pitchFamily="18" charset="0"/>
              </a:rPr>
              <a:t> Após o recebimento provisório, inicia-se um novo prazo para testes e verificações mais aprofundadas.</a:t>
            </a:r>
          </a:p>
          <a:p>
            <a:pPr lvl="1" algn="just"/>
            <a:endParaRPr lang="pt-BR" b="1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65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29118" y="0"/>
            <a:ext cx="8707064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1" algn="just"/>
            <a:endParaRPr lang="pt-BR" b="1" dirty="0" smtClean="0">
              <a:latin typeface="Garamond" panose="02020404030301010803" pitchFamily="18" charset="0"/>
            </a:endParaRPr>
          </a:p>
          <a:p>
            <a:pPr lvl="1" algn="just"/>
            <a:r>
              <a:rPr lang="pt-BR" b="1" dirty="0" smtClean="0">
                <a:latin typeface="Garamond" panose="02020404030301010803" pitchFamily="18" charset="0"/>
              </a:rPr>
              <a:t>Efeitos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A partir do recebimento definitivo, a Administração assume a responsabilidade pelo objeto e os prazos de garantia começam a contar. É o marco para a liberação do pagamento final.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Termos </a:t>
            </a:r>
            <a:r>
              <a:rPr lang="pt-BR" b="1" dirty="0">
                <a:latin typeface="Garamond" panose="02020404030301010803" pitchFamily="18" charset="0"/>
              </a:rPr>
              <a:t>de Recebimento:</a:t>
            </a:r>
            <a:r>
              <a:rPr lang="pt-BR" dirty="0">
                <a:latin typeface="Garamond" panose="02020404030301010803" pitchFamily="18" charset="0"/>
              </a:rPr>
              <a:t> Os recebimentos provisório e definitivo devem ser formalizados por meio de termos específicos, com datas, assinaturas e descrição do objeto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  <a:endParaRPr lang="pt-BR" dirty="0">
              <a:latin typeface="Garamond" panose="02020404030301010803" pitchFamily="18" charset="0"/>
            </a:endParaRPr>
          </a:p>
        </p:txBody>
      </p:sp>
      <p:sp>
        <p:nvSpPr>
          <p:cNvPr id="2" name="Retângulo Arredondado 1"/>
          <p:cNvSpPr/>
          <p:nvPr/>
        </p:nvSpPr>
        <p:spPr>
          <a:xfrm>
            <a:off x="1673817" y="1797804"/>
            <a:ext cx="5749871" cy="10848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>
                <a:solidFill>
                  <a:schemeClr val="tx1"/>
                </a:solidFill>
                <a:latin typeface="Garamond" panose="02020404030301010803" pitchFamily="18" charset="0"/>
              </a:rPr>
              <a:t>Exemplo:</a:t>
            </a:r>
            <a:r>
              <a:rPr lang="pt-BR">
                <a:solidFill>
                  <a:schemeClr val="tx1"/>
                </a:solidFill>
                <a:latin typeface="Garamond" panose="02020404030301010803" pitchFamily="18" charset="0"/>
              </a:rPr>
              <a:t> Na aquisição de equipamentos de informática, o recebimento provisório ocorre quando as caixas chegam e são conferidas as quantidades e modelos. O recebimento definitivo ocorre após a instalação, configuração e testes de funcionamento de todos os equipamentos, verificando se estão operando conforme as especificações do edital.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928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29118" y="0"/>
            <a:ext cx="8707064" cy="437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000" b="1" dirty="0">
                <a:latin typeface="Garamond" panose="02020404030301010803" pitchFamily="18" charset="0"/>
              </a:rPr>
              <a:t>Contratação Direta (Dispensa e Inexigibilidade)</a:t>
            </a:r>
          </a:p>
          <a:p>
            <a:pPr algn="just"/>
            <a:endParaRPr lang="pt-BR" dirty="0" smtClean="0">
              <a:latin typeface="Garamond" panose="02020404030301010803" pitchFamily="18" charset="0"/>
            </a:endParaRPr>
          </a:p>
          <a:p>
            <a:pPr algn="just"/>
            <a:r>
              <a:rPr lang="pt-BR" dirty="0" smtClean="0">
                <a:latin typeface="Garamond" panose="02020404030301010803" pitchFamily="18" charset="0"/>
              </a:rPr>
              <a:t>	A </a:t>
            </a:r>
            <a:r>
              <a:rPr lang="pt-BR" dirty="0">
                <a:latin typeface="Garamond" panose="02020404030301010803" pitchFamily="18" charset="0"/>
              </a:rPr>
              <a:t>contratação direta é uma exceção à regra geral da licitação, permitida em situações específicas previstas em lei, quando a competição é inviável ou desnecessária.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Dispensa </a:t>
            </a:r>
            <a:r>
              <a:rPr lang="pt-BR" b="1" dirty="0">
                <a:latin typeface="Garamond" panose="02020404030301010803" pitchFamily="18" charset="0"/>
              </a:rPr>
              <a:t>de Licitação:</a:t>
            </a:r>
            <a:r>
              <a:rPr lang="pt-BR" dirty="0">
                <a:latin typeface="Garamond" panose="02020404030301010803" pitchFamily="18" charset="0"/>
              </a:rPr>
              <a:t> </a:t>
            </a:r>
          </a:p>
          <a:p>
            <a:pPr lvl="1" algn="just"/>
            <a:endParaRPr lang="pt-BR" b="1" dirty="0" smtClean="0">
              <a:latin typeface="Garamond" panose="02020404030301010803" pitchFamily="18" charset="0"/>
            </a:endParaRPr>
          </a:p>
          <a:p>
            <a:pPr lvl="1" algn="just"/>
            <a:r>
              <a:rPr lang="pt-BR" b="1" dirty="0" smtClean="0">
                <a:latin typeface="Garamond" panose="02020404030301010803" pitchFamily="18" charset="0"/>
              </a:rPr>
              <a:t>Conceito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A licitação seria possível, mas a lei, por razões de política pública, economicidade ou agilidade, a dispensa. Há viabilidade de competição, mas a lei permite que não se realize.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Exemplos (Lei 14.133/2021):</a:t>
            </a:r>
            <a:r>
              <a:rPr lang="pt-BR" dirty="0">
                <a:latin typeface="Garamond" panose="02020404030301010803" pitchFamily="18" charset="0"/>
              </a:rPr>
              <a:t> </a:t>
            </a:r>
          </a:p>
          <a:p>
            <a:pPr lvl="2" algn="just"/>
            <a:r>
              <a:rPr lang="pt-BR" b="1" dirty="0">
                <a:latin typeface="Garamond" panose="02020404030301010803" pitchFamily="18" charset="0"/>
              </a:rPr>
              <a:t>Valores:</a:t>
            </a:r>
            <a:r>
              <a:rPr lang="pt-BR" dirty="0">
                <a:latin typeface="Garamond" panose="02020404030301010803" pitchFamily="18" charset="0"/>
              </a:rPr>
              <a:t> Contratações de baixo valor (até R$ </a:t>
            </a:r>
            <a:r>
              <a:rPr lang="pt-BR" dirty="0">
                <a:latin typeface="Garamond" panose="02020404030301010803" pitchFamily="18" charset="0"/>
              </a:rPr>
              <a:t>130.984,20 </a:t>
            </a:r>
            <a:r>
              <a:rPr lang="pt-BR" dirty="0">
                <a:latin typeface="Garamond" panose="02020404030301010803" pitchFamily="18" charset="0"/>
              </a:rPr>
              <a:t>para obras e serviços de engenharia; </a:t>
            </a:r>
            <a:r>
              <a:rPr lang="pt-BR" dirty="0" smtClean="0">
                <a:latin typeface="Garamond" panose="02020404030301010803" pitchFamily="18" charset="0"/>
              </a:rPr>
              <a:t>R</a:t>
            </a:r>
            <a:r>
              <a:rPr lang="pt-BR" dirty="0">
                <a:latin typeface="Garamond" panose="02020404030301010803" pitchFamily="18" charset="0"/>
              </a:rPr>
              <a:t>$ 65.492,11 </a:t>
            </a:r>
            <a:r>
              <a:rPr lang="pt-BR" dirty="0">
                <a:latin typeface="Garamond" panose="02020404030301010803" pitchFamily="18" charset="0"/>
              </a:rPr>
              <a:t>para outros serviços e compras – valores atualizados).</a:t>
            </a:r>
          </a:p>
          <a:p>
            <a:pPr lvl="2" algn="just"/>
            <a:r>
              <a:rPr lang="pt-BR" b="1" dirty="0">
                <a:latin typeface="Garamond" panose="02020404030301010803" pitchFamily="18" charset="0"/>
              </a:rPr>
              <a:t>Emergência/Calamidade:</a:t>
            </a:r>
            <a:r>
              <a:rPr lang="pt-BR" dirty="0">
                <a:latin typeface="Garamond" panose="02020404030301010803" pitchFamily="18" charset="0"/>
              </a:rPr>
              <a:t> Casos de urgência que podem gerar prejuízo ou comprometer a segurança de pessoas, obras, bens ou serviços.</a:t>
            </a:r>
          </a:p>
          <a:p>
            <a:pPr lvl="2" algn="just"/>
            <a:r>
              <a:rPr lang="pt-BR" b="1" dirty="0">
                <a:latin typeface="Garamond" panose="02020404030301010803" pitchFamily="18" charset="0"/>
              </a:rPr>
              <a:t>Guerra/Grave Perturbação da Ordem:</a:t>
            </a:r>
            <a:r>
              <a:rPr lang="pt-BR" dirty="0">
                <a:latin typeface="Garamond" panose="02020404030301010803" pitchFamily="18" charset="0"/>
              </a:rPr>
              <a:t> Situações que demandam contratações rápidas e específicas.</a:t>
            </a:r>
          </a:p>
          <a:p>
            <a:pPr lvl="2" algn="just"/>
            <a:r>
              <a:rPr lang="pt-BR" b="1" dirty="0">
                <a:latin typeface="Garamond" panose="02020404030301010803" pitchFamily="18" charset="0"/>
              </a:rPr>
              <a:t>Remanescente de Obra:</a:t>
            </a:r>
            <a:r>
              <a:rPr lang="pt-BR" dirty="0">
                <a:latin typeface="Garamond" panose="02020404030301010803" pitchFamily="18" charset="0"/>
              </a:rPr>
              <a:t> Contratação de novo empreiteiro após rescisão contratual, desde que mantidas as condições iniciais.</a:t>
            </a:r>
          </a:p>
          <a:p>
            <a:pPr lvl="2" algn="just"/>
            <a:r>
              <a:rPr lang="pt-BR" b="1" dirty="0">
                <a:latin typeface="Garamond" panose="02020404030301010803" pitchFamily="18" charset="0"/>
              </a:rPr>
              <a:t>Aquisição de Produtos para Pesquisa:</a:t>
            </a:r>
            <a:r>
              <a:rPr lang="pt-BR" dirty="0">
                <a:latin typeface="Garamond" panose="02020404030301010803" pitchFamily="18" charset="0"/>
              </a:rPr>
              <a:t> Para instituições de pesquisa científica e tecnológica.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Requisitos:</a:t>
            </a:r>
            <a:r>
              <a:rPr lang="pt-BR" dirty="0">
                <a:latin typeface="Garamond" panose="02020404030301010803" pitchFamily="18" charset="0"/>
              </a:rPr>
              <a:t> Exige justificativa formal, ratificação pela autoridade superior e publicidade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  <a:endParaRPr lang="pt-B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49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29118" y="0"/>
            <a:ext cx="8707064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endParaRPr lang="pt-BR" dirty="0">
              <a:latin typeface="Garamond" panose="02020404030301010803" pitchFamily="18" charset="0"/>
            </a:endParaRP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Inexigibilidade de Licitação:</a:t>
            </a:r>
            <a:r>
              <a:rPr lang="pt-BR" dirty="0">
                <a:latin typeface="Garamond" panose="02020404030301010803" pitchFamily="18" charset="0"/>
              </a:rPr>
              <a:t> </a:t>
            </a:r>
          </a:p>
          <a:p>
            <a:pPr lvl="1" algn="just"/>
            <a:endParaRPr lang="pt-BR" b="1" dirty="0" smtClean="0">
              <a:latin typeface="Garamond" panose="02020404030301010803" pitchFamily="18" charset="0"/>
            </a:endParaRPr>
          </a:p>
          <a:p>
            <a:pPr lvl="1" algn="just"/>
            <a:r>
              <a:rPr lang="pt-BR" b="1" dirty="0" smtClean="0">
                <a:latin typeface="Garamond" panose="02020404030301010803" pitchFamily="18" charset="0"/>
              </a:rPr>
              <a:t>Conceito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A licitação é inviável porque não há competição possível. A natureza do objeto ou as características do fornecedor tornam a escolha singular.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Exemplos (Lei 14.133/2021):</a:t>
            </a:r>
            <a:r>
              <a:rPr lang="pt-BR" dirty="0">
                <a:latin typeface="Garamond" panose="02020404030301010803" pitchFamily="18" charset="0"/>
              </a:rPr>
              <a:t> </a:t>
            </a:r>
          </a:p>
          <a:p>
            <a:pPr lvl="2" algn="just"/>
            <a:r>
              <a:rPr lang="pt-BR" b="1" dirty="0">
                <a:latin typeface="Garamond" panose="02020404030301010803" pitchFamily="18" charset="0"/>
              </a:rPr>
              <a:t>Fornecedor Exclusivo:</a:t>
            </a:r>
            <a:r>
              <a:rPr lang="pt-BR" dirty="0">
                <a:latin typeface="Garamond" panose="02020404030301010803" pitchFamily="18" charset="0"/>
              </a:rPr>
              <a:t> Compra de material ou equipamento que só pode ser fornecido por um único produtor, empresa ou representante comercial exclusivo.</a:t>
            </a:r>
          </a:p>
          <a:p>
            <a:pPr lvl="2" algn="just"/>
            <a:r>
              <a:rPr lang="pt-BR" b="1" dirty="0">
                <a:latin typeface="Garamond" panose="02020404030301010803" pitchFamily="18" charset="0"/>
              </a:rPr>
              <a:t>Serviços Técnicos Profissionais Especializados:</a:t>
            </a:r>
            <a:r>
              <a:rPr lang="pt-BR" dirty="0">
                <a:latin typeface="Garamond" panose="02020404030301010803" pitchFamily="18" charset="0"/>
              </a:rPr>
              <a:t> Com profissionais ou empresas de notória especialização, para serviços como pareceres, estudos, projetos, auditorias financeiras ou jurídicas, treinamento e aperfeiçoamento de pessoal, restauração de obras de arte.</a:t>
            </a:r>
          </a:p>
          <a:p>
            <a:pPr lvl="2" algn="just"/>
            <a:r>
              <a:rPr lang="pt-BR" b="1" dirty="0">
                <a:latin typeface="Garamond" panose="02020404030301010803" pitchFamily="18" charset="0"/>
              </a:rPr>
              <a:t>Artistas Contratados:</a:t>
            </a:r>
            <a:r>
              <a:rPr lang="pt-BR" dirty="0">
                <a:latin typeface="Garamond" panose="02020404030301010803" pitchFamily="18" charset="0"/>
              </a:rPr>
              <a:t> Contratação de artista consagrado pela crítica especializada ou pela opinião pública.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Requisitos:</a:t>
            </a:r>
            <a:r>
              <a:rPr lang="pt-BR" dirty="0">
                <a:latin typeface="Garamond" panose="02020404030301010803" pitchFamily="18" charset="0"/>
              </a:rPr>
              <a:t> Exige justificativa formal da inviabilidade de competição, ratificação pela autoridade superior e publicidade.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</p:txBody>
      </p:sp>
      <p:sp>
        <p:nvSpPr>
          <p:cNvPr id="2" name="Retângulo Arredondado 1"/>
          <p:cNvSpPr/>
          <p:nvPr/>
        </p:nvSpPr>
        <p:spPr>
          <a:xfrm>
            <a:off x="1654439" y="3122908"/>
            <a:ext cx="5835112" cy="1232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>
                <a:solidFill>
                  <a:schemeClr val="tx1"/>
                </a:solidFill>
                <a:latin typeface="Garamond" panose="02020404030301010803" pitchFamily="18" charset="0"/>
              </a:rPr>
              <a:t>Exemplo:</a:t>
            </a:r>
            <a:r>
              <a:rPr lang="pt-BR">
                <a:solidFill>
                  <a:schemeClr val="tx1"/>
                </a:solidFill>
                <a:latin typeface="Garamond" panose="02020404030301010803" pitchFamily="18" charset="0"/>
              </a:rPr>
              <a:t> A compra de canetas esferográficas para um escritório público pode ser feita por dispensa de licitação devido ao baixo valor (se abaixo do limite legal). Já a contratação de um escritório de advocacia renomado para atuar em uma causa complexa e singular em que a expertise específica daquele escritório é indispensável, pode ser por inexigibilidade.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999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18463" y="100739"/>
            <a:ext cx="8707064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000" b="1" dirty="0">
                <a:latin typeface="Garamond" panose="02020404030301010803" pitchFamily="18" charset="0"/>
              </a:rPr>
              <a:t>A Licitação Pública</a:t>
            </a:r>
          </a:p>
          <a:p>
            <a:pPr algn="just"/>
            <a:endParaRPr lang="pt-BR" dirty="0" smtClean="0">
              <a:latin typeface="Garamond" panose="02020404030301010803" pitchFamily="18" charset="0"/>
            </a:endParaRPr>
          </a:p>
          <a:p>
            <a:pPr algn="just"/>
            <a:r>
              <a:rPr lang="pt-BR" dirty="0" smtClean="0">
                <a:latin typeface="Garamond" panose="02020404030301010803" pitchFamily="18" charset="0"/>
              </a:rPr>
              <a:t>	A </a:t>
            </a:r>
            <a:r>
              <a:rPr lang="pt-BR" dirty="0">
                <a:latin typeface="Garamond" panose="02020404030301010803" pitchFamily="18" charset="0"/>
              </a:rPr>
              <a:t>licitação pública é o procedimento administrativo formal pelo qual a Administração Pública seleciona a proposta mais vantajosa para a contratação de bens, serviços ou obras. É a regra geral para as contratações públicas.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Objetivo </a:t>
            </a:r>
            <a:r>
              <a:rPr lang="pt-BR" b="1" dirty="0">
                <a:latin typeface="Garamond" panose="02020404030301010803" pitchFamily="18" charset="0"/>
              </a:rPr>
              <a:t>Principal:</a:t>
            </a:r>
            <a:r>
              <a:rPr lang="pt-BR" dirty="0">
                <a:latin typeface="Garamond" panose="02020404030301010803" pitchFamily="18" charset="0"/>
              </a:rPr>
              <a:t> Assegurar a proposta mais vantajosa para a Administração, promovendo o desenvolvimento nacional sustentável.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Princípios Constitucionais:</a:t>
            </a:r>
            <a:r>
              <a:rPr lang="pt-BR" dirty="0">
                <a:latin typeface="Garamond" panose="02020404030301010803" pitchFamily="18" charset="0"/>
              </a:rPr>
              <a:t> Art. 37, XXI da CF/88, e detalhados na Lei nº 14.133/2021: 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Isonomia:</a:t>
            </a:r>
            <a:r>
              <a:rPr lang="pt-BR" dirty="0">
                <a:latin typeface="Garamond" panose="02020404030301010803" pitchFamily="18" charset="0"/>
              </a:rPr>
              <a:t> Tratamento igualitário a todos os licitantes.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Impessoalidade:</a:t>
            </a:r>
            <a:r>
              <a:rPr lang="pt-BR" dirty="0">
                <a:latin typeface="Garamond" panose="02020404030301010803" pitchFamily="18" charset="0"/>
              </a:rPr>
              <a:t> O julgamento deve ser objetivo, sem preferências pessoais.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Moralidade:</a:t>
            </a:r>
            <a:r>
              <a:rPr lang="pt-BR" dirty="0">
                <a:latin typeface="Garamond" panose="02020404030301010803" pitchFamily="18" charset="0"/>
              </a:rPr>
              <a:t> Atuação ética e honesta de todos os envolvidos.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Publicidade:</a:t>
            </a:r>
            <a:r>
              <a:rPr lang="pt-BR" dirty="0">
                <a:latin typeface="Garamond" panose="02020404030301010803" pitchFamily="18" charset="0"/>
              </a:rPr>
              <a:t> Transparência de todos os atos do procedimento.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Eficiência:</a:t>
            </a:r>
            <a:r>
              <a:rPr lang="pt-BR" dirty="0">
                <a:latin typeface="Garamond" panose="02020404030301010803" pitchFamily="18" charset="0"/>
              </a:rPr>
              <a:t> Busca pelo melhor resultado com o menor custo.</a:t>
            </a:r>
          </a:p>
          <a:p>
            <a:pPr lvl="1" algn="just"/>
            <a:r>
              <a:rPr lang="pt-BR" b="1" dirty="0" err="1">
                <a:latin typeface="Garamond" panose="02020404030301010803" pitchFamily="18" charset="0"/>
              </a:rPr>
              <a:t>Vantajosidade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Não se limita ao menor preço, mas à melhor relação custo-benefício, considerando qualidade, prazo, impacto ambiental, etc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  <a:endParaRPr lang="pt-B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24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29118" y="0"/>
            <a:ext cx="8707064" cy="25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Modalidades </a:t>
            </a:r>
            <a:r>
              <a:rPr lang="pt-BR" b="1" dirty="0">
                <a:latin typeface="Garamond" panose="02020404030301010803" pitchFamily="18" charset="0"/>
              </a:rPr>
              <a:t>(Lei 14.133/2021):</a:t>
            </a:r>
            <a:r>
              <a:rPr lang="pt-BR" dirty="0">
                <a:latin typeface="Garamond" panose="02020404030301010803" pitchFamily="18" charset="0"/>
              </a:rPr>
              <a:t> 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Pregão:</a:t>
            </a:r>
            <a:r>
              <a:rPr lang="pt-BR" dirty="0">
                <a:latin typeface="Garamond" panose="02020404030301010803" pitchFamily="18" charset="0"/>
              </a:rPr>
              <a:t> Para bens e serviços comuns, prioritariamente na forma eletrônica.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Concorrência:</a:t>
            </a:r>
            <a:r>
              <a:rPr lang="pt-BR" dirty="0">
                <a:latin typeface="Garamond" panose="02020404030301010803" pitchFamily="18" charset="0"/>
              </a:rPr>
              <a:t> Para bens e serviços especiais e obras e serviços de engenharia.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Concurso:</a:t>
            </a:r>
            <a:r>
              <a:rPr lang="pt-BR" dirty="0">
                <a:latin typeface="Garamond" panose="02020404030301010803" pitchFamily="18" charset="0"/>
              </a:rPr>
              <a:t> Para escolha de trabalho técnico, científico ou artístico.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Leilão:</a:t>
            </a:r>
            <a:r>
              <a:rPr lang="pt-BR" dirty="0">
                <a:latin typeface="Garamond" panose="02020404030301010803" pitchFamily="18" charset="0"/>
              </a:rPr>
              <a:t> Para alienação de bens móveis inservíveis ou bens imóveis.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Diálogo Competitivo:</a:t>
            </a:r>
            <a:r>
              <a:rPr lang="pt-BR" dirty="0">
                <a:latin typeface="Garamond" panose="02020404030301010803" pitchFamily="18" charset="0"/>
              </a:rPr>
              <a:t> Para contratações complexas, em que a Administração não consegue definir a solução de antemão.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Fases </a:t>
            </a:r>
            <a:r>
              <a:rPr lang="pt-BR" b="1" dirty="0">
                <a:latin typeface="Garamond" panose="02020404030301010803" pitchFamily="18" charset="0"/>
              </a:rPr>
              <a:t>da Licitação:</a:t>
            </a:r>
            <a:r>
              <a:rPr lang="pt-BR" dirty="0">
                <a:latin typeface="Garamond" panose="02020404030301010803" pitchFamily="18" charset="0"/>
              </a:rPr>
              <a:t> Interna (planejamento) e Externa (publicação do edital, apresentação de propostas, julgamento, habilitação, recursos, </a:t>
            </a:r>
            <a:r>
              <a:rPr lang="pt-BR" dirty="0" smtClean="0">
                <a:latin typeface="Garamond" panose="02020404030301010803" pitchFamily="18" charset="0"/>
              </a:rPr>
              <a:t>homologação).</a:t>
            </a:r>
            <a:endParaRPr lang="pt-BR" dirty="0">
              <a:latin typeface="Garamond" panose="02020404030301010803" pitchFamily="18" charset="0"/>
            </a:endParaRP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</p:txBody>
      </p:sp>
      <p:sp>
        <p:nvSpPr>
          <p:cNvPr id="2" name="Retângulo Arredondado 1"/>
          <p:cNvSpPr/>
          <p:nvPr/>
        </p:nvSpPr>
        <p:spPr>
          <a:xfrm>
            <a:off x="1673817" y="2735451"/>
            <a:ext cx="5548393" cy="11623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>
                <a:solidFill>
                  <a:schemeClr val="tx1"/>
                </a:solidFill>
                <a:latin typeface="Garamond" panose="02020404030301010803" pitchFamily="18" charset="0"/>
              </a:rPr>
              <a:t>Exemplo:</a:t>
            </a:r>
            <a:r>
              <a:rPr lang="pt-BR">
                <a:solidFill>
                  <a:schemeClr val="tx1"/>
                </a:solidFill>
                <a:latin typeface="Garamond" panose="02020404030301010803" pitchFamily="18" charset="0"/>
              </a:rPr>
              <a:t> Para adquirir 500 computadores de mesa para um órgão público, a modalidade mais adequada seria o Pregão Eletrônico, pois se trata de um bem comum, facilmente padronizável e cujas especificações de mercado são conhecidas, permitindo ampla competitividade.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809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29118" y="0"/>
            <a:ext cx="8707064" cy="393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000" b="1" dirty="0">
                <a:latin typeface="Garamond" panose="02020404030301010803" pitchFamily="18" charset="0"/>
              </a:rPr>
              <a:t>O Pregoeiro e a Equipe de Apoio</a:t>
            </a:r>
          </a:p>
          <a:p>
            <a:pPr algn="just"/>
            <a:endParaRPr lang="pt-BR" dirty="0" smtClean="0">
              <a:latin typeface="Garamond" panose="02020404030301010803" pitchFamily="18" charset="0"/>
            </a:endParaRPr>
          </a:p>
          <a:p>
            <a:pPr algn="just"/>
            <a:r>
              <a:rPr lang="pt-BR" dirty="0" smtClean="0">
                <a:latin typeface="Garamond" panose="02020404030301010803" pitchFamily="18" charset="0"/>
              </a:rPr>
              <a:t>	Essas </a:t>
            </a:r>
            <a:r>
              <a:rPr lang="pt-BR" dirty="0">
                <a:latin typeface="Garamond" panose="02020404030301010803" pitchFamily="18" charset="0"/>
              </a:rPr>
              <a:t>figuras são essenciais para a condução do Pregão, modalidade licitatória amplamente utilizada pela Administração Pública.</a:t>
            </a:r>
          </a:p>
          <a:p>
            <a:pPr algn="just"/>
            <a:endParaRPr lang="pt-BR" sz="800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O </a:t>
            </a:r>
            <a:r>
              <a:rPr lang="pt-BR" b="1" dirty="0">
                <a:latin typeface="Garamond" panose="02020404030301010803" pitchFamily="18" charset="0"/>
              </a:rPr>
              <a:t>Pregoeiro:</a:t>
            </a:r>
            <a:r>
              <a:rPr lang="pt-BR" dirty="0">
                <a:latin typeface="Garamond" panose="02020404030301010803" pitchFamily="18" charset="0"/>
              </a:rPr>
              <a:t> 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Função:</a:t>
            </a:r>
            <a:r>
              <a:rPr lang="pt-BR" dirty="0">
                <a:latin typeface="Garamond" panose="02020404030301010803" pitchFamily="18" charset="0"/>
              </a:rPr>
              <a:t> Servidor público responsável pela condução do Pregão. É o principal agente da licitação.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Atribuições:</a:t>
            </a:r>
            <a:r>
              <a:rPr lang="pt-BR" dirty="0">
                <a:latin typeface="Garamond" panose="02020404030301010803" pitchFamily="18" charset="0"/>
              </a:rPr>
              <a:t> </a:t>
            </a:r>
          </a:p>
          <a:p>
            <a:pPr lvl="2" algn="just"/>
            <a:r>
              <a:rPr lang="pt-BR" dirty="0">
                <a:latin typeface="Garamond" panose="02020404030301010803" pitchFamily="18" charset="0"/>
              </a:rPr>
              <a:t>Receber e analisar as propostas e lances.</a:t>
            </a:r>
          </a:p>
          <a:p>
            <a:pPr lvl="2" algn="just"/>
            <a:r>
              <a:rPr lang="pt-BR" dirty="0">
                <a:latin typeface="Garamond" panose="02020404030301010803" pitchFamily="18" charset="0"/>
              </a:rPr>
              <a:t>Conduzir a etapa de lances, buscando a melhor oferta.</a:t>
            </a:r>
          </a:p>
          <a:p>
            <a:pPr lvl="2" algn="just"/>
            <a:r>
              <a:rPr lang="pt-BR" dirty="0">
                <a:latin typeface="Garamond" panose="02020404030301010803" pitchFamily="18" charset="0"/>
              </a:rPr>
              <a:t>Negociar com o licitante classificado em primeiro lugar para obter preço ainda melhor.</a:t>
            </a:r>
          </a:p>
          <a:p>
            <a:pPr lvl="2" algn="just"/>
            <a:r>
              <a:rPr lang="pt-BR" dirty="0">
                <a:latin typeface="Garamond" panose="02020404030301010803" pitchFamily="18" charset="0"/>
              </a:rPr>
              <a:t>Verificar a habilitação do licitante vencedor.</a:t>
            </a:r>
          </a:p>
          <a:p>
            <a:pPr lvl="2" algn="just"/>
            <a:r>
              <a:rPr lang="pt-BR" dirty="0">
                <a:latin typeface="Garamond" panose="02020404030301010803" pitchFamily="18" charset="0"/>
              </a:rPr>
              <a:t>Adjudicar o objeto ao vencedor (declarar o vencedor).</a:t>
            </a:r>
          </a:p>
          <a:p>
            <a:pPr lvl="2" algn="just"/>
            <a:r>
              <a:rPr lang="pt-BR" dirty="0">
                <a:latin typeface="Garamond" panose="02020404030301010803" pitchFamily="18" charset="0"/>
              </a:rPr>
              <a:t>Conduzir as etapas de impugnação, esclarecimentos e recursos.</a:t>
            </a:r>
          </a:p>
          <a:p>
            <a:pPr lvl="2" algn="just"/>
            <a:r>
              <a:rPr lang="pt-BR" dirty="0">
                <a:latin typeface="Garamond" panose="02020404030301010803" pitchFamily="18" charset="0"/>
              </a:rPr>
              <a:t>Elaborar ata da sessão.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Requisitos:</a:t>
            </a:r>
            <a:r>
              <a:rPr lang="pt-BR" dirty="0">
                <a:latin typeface="Garamond" panose="02020404030301010803" pitchFamily="18" charset="0"/>
              </a:rPr>
              <a:t> Deve ser servidor efetivo ou empregado público dos quadros permanentes da Administração, com formação de nível superior ou médio e que possua capacitação específica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  <a:endParaRPr lang="pt-B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788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29118" y="0"/>
            <a:ext cx="8707064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endParaRPr lang="pt-BR" dirty="0">
              <a:latin typeface="Garamond" panose="02020404030301010803" pitchFamily="18" charset="0"/>
            </a:endParaRP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A Equipe de Apoio:</a:t>
            </a:r>
            <a:r>
              <a:rPr lang="pt-BR" dirty="0">
                <a:latin typeface="Garamond" panose="02020404030301010803" pitchFamily="18" charset="0"/>
              </a:rPr>
              <a:t> 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Função:</a:t>
            </a:r>
            <a:r>
              <a:rPr lang="pt-BR" dirty="0">
                <a:latin typeface="Garamond" panose="02020404030301010803" pitchFamily="18" charset="0"/>
              </a:rPr>
              <a:t> Auxiliar o Pregoeiro em todas as etapas do processo, garantindo o bom andamento do Pregão.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Composição:</a:t>
            </a:r>
            <a:r>
              <a:rPr lang="pt-BR" dirty="0">
                <a:latin typeface="Garamond" panose="02020404030301010803" pitchFamily="18" charset="0"/>
              </a:rPr>
              <a:t> Mínimo de 3 (três) membros, sendo a maioria servidores efetivos ou empregados públicos pertencentes aos quadros permanentes da Administração.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Atribuições:</a:t>
            </a:r>
            <a:r>
              <a:rPr lang="pt-BR" dirty="0">
                <a:latin typeface="Garamond" panose="02020404030301010803" pitchFamily="18" charset="0"/>
              </a:rPr>
              <a:t> </a:t>
            </a:r>
          </a:p>
          <a:p>
            <a:pPr lvl="2" algn="just"/>
            <a:r>
              <a:rPr lang="pt-BR" dirty="0">
                <a:latin typeface="Garamond" panose="02020404030301010803" pitchFamily="18" charset="0"/>
              </a:rPr>
              <a:t>Organizar a documentação.</a:t>
            </a:r>
          </a:p>
          <a:p>
            <a:pPr lvl="2" algn="just"/>
            <a:r>
              <a:rPr lang="pt-BR" dirty="0">
                <a:latin typeface="Garamond" panose="02020404030301010803" pitchFamily="18" charset="0"/>
              </a:rPr>
              <a:t>Apoiar o Pregoeiro na análise e classificação das propostas.</a:t>
            </a:r>
          </a:p>
          <a:p>
            <a:pPr lvl="2" algn="just"/>
            <a:r>
              <a:rPr lang="pt-BR" dirty="0">
                <a:latin typeface="Garamond" panose="02020404030301010803" pitchFamily="18" charset="0"/>
              </a:rPr>
              <a:t>Acompanhar a sessão pública.</a:t>
            </a:r>
          </a:p>
          <a:p>
            <a:pPr lvl="2" algn="just"/>
            <a:r>
              <a:rPr lang="pt-BR" dirty="0">
                <a:latin typeface="Garamond" panose="02020404030301010803" pitchFamily="18" charset="0"/>
              </a:rPr>
              <a:t>Auxiliar na elaboração da ata.</a:t>
            </a:r>
          </a:p>
          <a:p>
            <a:pPr lvl="2" algn="just"/>
            <a:r>
              <a:rPr lang="pt-BR" dirty="0">
                <a:latin typeface="Garamond" panose="02020404030301010803" pitchFamily="18" charset="0"/>
              </a:rPr>
              <a:t>Realizar diligências, quando solicitado pelo Pregoeiro.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Importância:</a:t>
            </a:r>
            <a:r>
              <a:rPr lang="pt-BR" dirty="0">
                <a:latin typeface="Garamond" panose="02020404030301010803" pitchFamily="18" charset="0"/>
              </a:rPr>
              <a:t> A qualificação e a atuação harmônica do Pregoeiro e de sua Equipe de Apoio são cruciais para a lisura, agilidade e legalidade do processo do Pregão.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</p:txBody>
      </p:sp>
      <p:sp>
        <p:nvSpPr>
          <p:cNvPr id="2" name="Retângulo Arredondado 1"/>
          <p:cNvSpPr/>
          <p:nvPr/>
        </p:nvSpPr>
        <p:spPr>
          <a:xfrm>
            <a:off x="1921790" y="3262393"/>
            <a:ext cx="4928461" cy="1131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>
                <a:solidFill>
                  <a:schemeClr val="tx1"/>
                </a:solidFill>
                <a:latin typeface="Garamond" panose="02020404030301010803" pitchFamily="18" charset="0"/>
              </a:rPr>
              <a:t>Exemplo:</a:t>
            </a:r>
            <a:r>
              <a:rPr lang="pt-BR">
                <a:solidFill>
                  <a:schemeClr val="tx1"/>
                </a:solidFill>
                <a:latin typeface="Garamond" panose="02020404030301010803" pitchFamily="18" charset="0"/>
              </a:rPr>
              <a:t> Em um pregão eletrônico para a compra de mobiliário escolar, o Pregoeiro acompanhará os lances em tempo real, negociará com o licitante que oferecer o menor preço e, em seguida, com o apoio da equipe, verificará se todos os documentos de habilitação estão em ordem antes de declarar o vencedor.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49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29118" y="0"/>
            <a:ext cx="8707064" cy="437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000" b="1" dirty="0">
                <a:latin typeface="Garamond" panose="02020404030301010803" pitchFamily="18" charset="0"/>
              </a:rPr>
              <a:t>A Comissão de </a:t>
            </a:r>
            <a:r>
              <a:rPr lang="pt-BR" sz="2000" b="1" dirty="0" smtClean="0">
                <a:latin typeface="Garamond" panose="02020404030301010803" pitchFamily="18" charset="0"/>
              </a:rPr>
              <a:t>Contratação</a:t>
            </a:r>
            <a:endParaRPr lang="pt-BR" sz="2000" b="1" dirty="0">
              <a:latin typeface="Garamond" panose="02020404030301010803" pitchFamily="18" charset="0"/>
            </a:endParaRPr>
          </a:p>
          <a:p>
            <a:pPr algn="just"/>
            <a:endParaRPr lang="pt-BR" dirty="0" smtClean="0">
              <a:latin typeface="Garamond" panose="02020404030301010803" pitchFamily="18" charset="0"/>
            </a:endParaRPr>
          </a:p>
          <a:p>
            <a:pPr algn="just"/>
            <a:r>
              <a:rPr lang="pt-BR" dirty="0" smtClean="0">
                <a:latin typeface="Garamond" panose="02020404030301010803" pitchFamily="18" charset="0"/>
              </a:rPr>
              <a:t>	A </a:t>
            </a:r>
            <a:r>
              <a:rPr lang="pt-BR" dirty="0">
                <a:latin typeface="Garamond" panose="02020404030301010803" pitchFamily="18" charset="0"/>
              </a:rPr>
              <a:t>Comissão de </a:t>
            </a:r>
            <a:r>
              <a:rPr lang="pt-BR" dirty="0" smtClean="0">
                <a:latin typeface="Garamond" panose="02020404030301010803" pitchFamily="18" charset="0"/>
              </a:rPr>
              <a:t>Contratação</a:t>
            </a:r>
            <a:r>
              <a:rPr lang="pt-BR" dirty="0" smtClean="0">
                <a:latin typeface="Garamond" panose="02020404030301010803" pitchFamily="18" charset="0"/>
              </a:rPr>
              <a:t> </a:t>
            </a:r>
            <a:r>
              <a:rPr lang="pt-BR" dirty="0">
                <a:latin typeface="Garamond" panose="02020404030301010803" pitchFamily="18" charset="0"/>
              </a:rPr>
              <a:t>é um colegiado responsável pela condução de modalidades licitatórias mais complexas, como a Concorrência, que exigem análise aprofundada de documentação e propostas.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Função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Julgar os processos de licitação que não sejam do tipo pregão, bem como as contratações diretas em algumas situações específicas, atuando como um corpo técnico consultivo e deliberativo.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Composição:</a:t>
            </a:r>
            <a:r>
              <a:rPr lang="pt-BR" dirty="0">
                <a:latin typeface="Garamond" panose="02020404030301010803" pitchFamily="18" charset="0"/>
              </a:rPr>
              <a:t> Composta por, no mínimo, 3 (três) membros, sendo a maioria deles servidores efetivos ou empregados públicos dos quadros permanentes da Administração. Pelo menos um dos membros deve ter formação </a:t>
            </a:r>
            <a:r>
              <a:rPr lang="pt-BR" dirty="0" smtClean="0">
                <a:latin typeface="Garamond" panose="02020404030301010803" pitchFamily="18" charset="0"/>
              </a:rPr>
              <a:t>compatível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  <a:endParaRPr lang="pt-BR" dirty="0">
              <a:latin typeface="Garamond" panose="02020404030301010803" pitchFamily="18" charset="0"/>
            </a:endParaRP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Atribuições:</a:t>
            </a:r>
            <a:r>
              <a:rPr lang="pt-BR" dirty="0">
                <a:latin typeface="Garamond" panose="02020404030301010803" pitchFamily="18" charset="0"/>
              </a:rPr>
              <a:t> 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Julgamento:</a:t>
            </a:r>
            <a:r>
              <a:rPr lang="pt-BR" dirty="0">
                <a:latin typeface="Garamond" panose="02020404030301010803" pitchFamily="18" charset="0"/>
              </a:rPr>
              <a:t> Analisar e julgar as propostas (técnicas e de preços) conforme os critérios estabelecidos no edital.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Habilitação:</a:t>
            </a:r>
            <a:r>
              <a:rPr lang="pt-BR" dirty="0">
                <a:latin typeface="Garamond" panose="02020404030301010803" pitchFamily="18" charset="0"/>
              </a:rPr>
              <a:t> Verificar a documentação dos licitantes, atestando sua capacidade jurídica, técnica, fiscal e econômico-financeira.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Diligências:</a:t>
            </a:r>
            <a:r>
              <a:rPr lang="pt-BR" dirty="0">
                <a:latin typeface="Garamond" panose="02020404030301010803" pitchFamily="18" charset="0"/>
              </a:rPr>
              <a:t> Realizar pesquisas ou solicitar informações complementares para esclarecer dúvidas sobre os documentos ou propostas.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Elaboração de Pareceres:</a:t>
            </a:r>
            <a:r>
              <a:rPr lang="pt-BR" dirty="0">
                <a:latin typeface="Garamond" panose="02020404030301010803" pitchFamily="18" charset="0"/>
              </a:rPr>
              <a:t> Produzir relatórios e pareceres técnicos sobre as fases de julgamento e habilitação.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Recebimento e Análise de Recursos:</a:t>
            </a:r>
            <a:r>
              <a:rPr lang="pt-BR" dirty="0">
                <a:latin typeface="Garamond" panose="02020404030301010803" pitchFamily="18" charset="0"/>
              </a:rPr>
              <a:t> Apreciar os recursos administrativos interpostos pelos licitantes.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Princípios:</a:t>
            </a:r>
            <a:r>
              <a:rPr lang="pt-BR" dirty="0">
                <a:latin typeface="Garamond" panose="02020404030301010803" pitchFamily="18" charset="0"/>
              </a:rPr>
              <a:t> Atua sob os princípios da impessoalidade, publicidade, vinculação ao instrumento convocatório e julgamento objetivo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  <a:endParaRPr lang="pt-B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115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5274" y="-54842"/>
            <a:ext cx="9088726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COMPRAS E LICITAÇÕES</a:t>
            </a:r>
          </a:p>
          <a:p>
            <a:pPr lvl="0"/>
            <a:r>
              <a:rPr lang="pt-BR" sz="2000" b="1" dirty="0" smtClean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Guia Focado! Recomendações Estratégicas</a:t>
            </a:r>
            <a:endParaRPr sz="30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062132" y="745347"/>
            <a:ext cx="6782688" cy="427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1 - </a:t>
            </a:r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Peculiaridades do Setor de </a:t>
            </a:r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Compras;</a:t>
            </a:r>
            <a:endParaRPr lang="pt-BR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2 - </a:t>
            </a:r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Tecnologia </a:t>
            </a:r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aplicável;</a:t>
            </a:r>
            <a:endParaRPr lang="pt-BR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3 - </a:t>
            </a:r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Planejamento necessário (preliminar</a:t>
            </a:r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);</a:t>
            </a:r>
            <a:endParaRPr lang="pt-BR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4 - </a:t>
            </a:r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O perfil dos </a:t>
            </a:r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fornecedores;</a:t>
            </a:r>
            <a:endParaRPr lang="pt-BR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5 - </a:t>
            </a:r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Eficiência e eficácia nas </a:t>
            </a:r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aquisições;</a:t>
            </a:r>
            <a:endParaRPr lang="pt-BR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6 - </a:t>
            </a:r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Capacidade técnica do </a:t>
            </a:r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fornecedor;</a:t>
            </a:r>
            <a:endParaRPr lang="pt-BR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7 - </a:t>
            </a:r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Gestor e fiscal do </a:t>
            </a:r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contrato;</a:t>
            </a:r>
            <a:endParaRPr lang="pt-BR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8 - </a:t>
            </a:r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Entrega e </a:t>
            </a:r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recebimento;</a:t>
            </a:r>
            <a:endParaRPr lang="pt-BR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9 - </a:t>
            </a:r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Contratação direta (Dispensa e Inexigibilidade</a:t>
            </a:r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);</a:t>
            </a:r>
            <a:endParaRPr lang="pt-BR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10 - </a:t>
            </a:r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A licitação </a:t>
            </a:r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Pública;</a:t>
            </a:r>
            <a:endParaRPr lang="pt-BR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11 - </a:t>
            </a:r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O Pregoeiro e a Equipe de </a:t>
            </a:r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Apoio;</a:t>
            </a:r>
            <a:endParaRPr lang="pt-BR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12 - </a:t>
            </a:r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A Comissão de </a:t>
            </a:r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Contratação;</a:t>
            </a:r>
            <a:endParaRPr lang="pt-BR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13 - </a:t>
            </a:r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O Julgamento da </a:t>
            </a:r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Licitação;</a:t>
            </a:r>
            <a:endParaRPr lang="pt-BR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14 - </a:t>
            </a:r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Impugnações e Recursos </a:t>
            </a:r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Licitatórios;</a:t>
            </a:r>
            <a:endParaRPr lang="pt-BR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15 - </a:t>
            </a:r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Representação </a:t>
            </a:r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;</a:t>
            </a:r>
            <a:endParaRPr lang="pt-BR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16 - </a:t>
            </a:r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Pedido de </a:t>
            </a:r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Reconsideração;</a:t>
            </a:r>
            <a:endParaRPr lang="pt-BR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17 - </a:t>
            </a:r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Suspensão cautelar pelo </a:t>
            </a:r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Judiciário;</a:t>
            </a:r>
            <a:endParaRPr lang="pt-BR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18 - </a:t>
            </a:r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Responsabilidade e </a:t>
            </a:r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responsabilizações.</a:t>
            </a:r>
          </a:p>
          <a:p>
            <a:endParaRPr lang="pt-BR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29118" y="0"/>
            <a:ext cx="8707064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Diferença </a:t>
            </a:r>
            <a:r>
              <a:rPr lang="pt-BR" b="1" dirty="0">
                <a:latin typeface="Garamond" panose="02020404030301010803" pitchFamily="18" charset="0"/>
              </a:rPr>
              <a:t>do Pregoeiro:</a:t>
            </a:r>
            <a:r>
              <a:rPr lang="pt-BR" dirty="0">
                <a:latin typeface="Garamond" panose="02020404030301010803" pitchFamily="18" charset="0"/>
              </a:rPr>
              <a:t> Enquanto o Pregoeiro atua individualmente em um processo mais ágil (Pregão, para bens e serviços comuns), a Comissão atua em colegiado para modalidades que exigem análise mais complexa e que lidam com bens e serviços especiais ou obras de engenharia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  <a:endParaRPr lang="pt-BR" dirty="0">
              <a:latin typeface="Garamond" panose="02020404030301010803" pitchFamily="18" charset="0"/>
            </a:endParaRPr>
          </a:p>
        </p:txBody>
      </p:sp>
      <p:sp>
        <p:nvSpPr>
          <p:cNvPr id="2" name="Retângulo Arredondado 1"/>
          <p:cNvSpPr/>
          <p:nvPr/>
        </p:nvSpPr>
        <p:spPr>
          <a:xfrm>
            <a:off x="1290229" y="1269892"/>
            <a:ext cx="6563532" cy="1078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>
                <a:solidFill>
                  <a:schemeClr val="tx1"/>
                </a:solidFill>
                <a:latin typeface="Garamond" panose="02020404030301010803" pitchFamily="18" charset="0"/>
              </a:rPr>
              <a:t>Exemplo:</a:t>
            </a:r>
            <a:r>
              <a:rPr lang="pt-BR">
                <a:solidFill>
                  <a:schemeClr val="tx1"/>
                </a:solidFill>
                <a:latin typeface="Garamond" panose="02020404030301010803" pitchFamily="18" charset="0"/>
              </a:rPr>
              <a:t> Para a contratação de uma empresa especializada na construção de uma ponte (Concorrência), a Comissão de Licitações analisaria detalhadamente os projetos técnicos apresentados pelas empresas, a capacidade técnica e financeira de cada uma, além de julgar as propostas de preços, tudo isso em conjunto.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57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18463" y="116237"/>
            <a:ext cx="8707064" cy="372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000" b="1" dirty="0">
                <a:latin typeface="Garamond" panose="02020404030301010803" pitchFamily="18" charset="0"/>
              </a:rPr>
              <a:t>O Julgamento da Licitação</a:t>
            </a:r>
          </a:p>
          <a:p>
            <a:pPr algn="just"/>
            <a:endParaRPr lang="pt-BR" dirty="0" smtClean="0">
              <a:latin typeface="Garamond" panose="02020404030301010803" pitchFamily="18" charset="0"/>
            </a:endParaRPr>
          </a:p>
          <a:p>
            <a:pPr algn="just"/>
            <a:r>
              <a:rPr lang="pt-BR" dirty="0" smtClean="0">
                <a:latin typeface="Garamond" panose="02020404030301010803" pitchFamily="18" charset="0"/>
              </a:rPr>
              <a:t>	A </a:t>
            </a:r>
            <a:r>
              <a:rPr lang="pt-BR" dirty="0">
                <a:latin typeface="Garamond" panose="02020404030301010803" pitchFamily="18" charset="0"/>
              </a:rPr>
              <a:t>fase de julgamento é o momento em que a Administração Pública analisa e compara as propostas apresentadas pelos licitantes, aplicando os critérios definidos no edital para selecionar a mais vantajosa.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Critérios </a:t>
            </a:r>
            <a:r>
              <a:rPr lang="pt-BR" b="1" dirty="0">
                <a:latin typeface="Garamond" panose="02020404030301010803" pitchFamily="18" charset="0"/>
              </a:rPr>
              <a:t>de Julgamento (Lei 14.133/2021):</a:t>
            </a:r>
            <a:r>
              <a:rPr lang="pt-BR" dirty="0">
                <a:latin typeface="Garamond" panose="02020404030301010803" pitchFamily="18" charset="0"/>
              </a:rPr>
              <a:t> </a:t>
            </a:r>
            <a:endParaRPr lang="pt-BR" dirty="0" smtClean="0">
              <a:latin typeface="Garamond" panose="02020404030301010803" pitchFamily="18" charset="0"/>
            </a:endParaRPr>
          </a:p>
          <a:p>
            <a:pPr algn="just"/>
            <a:endParaRPr lang="pt-BR" dirty="0">
              <a:latin typeface="Garamond" panose="02020404030301010803" pitchFamily="18" charset="0"/>
            </a:endParaRP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Menor Preço:</a:t>
            </a:r>
            <a:r>
              <a:rPr lang="pt-BR" dirty="0">
                <a:latin typeface="Garamond" panose="02020404030301010803" pitchFamily="18" charset="0"/>
              </a:rPr>
              <a:t> O critério mais comum, onde vence quem oferece o menor valor para o objeto.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Melhor Técnica ou Conteúdo Artístico:</a:t>
            </a:r>
            <a:r>
              <a:rPr lang="pt-BR" dirty="0">
                <a:latin typeface="Garamond" panose="02020404030301010803" pitchFamily="18" charset="0"/>
              </a:rPr>
              <a:t> Utilizado para serviços de natureza intelectual ou artística.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Técnica e Preço:</a:t>
            </a:r>
            <a:r>
              <a:rPr lang="pt-BR" dirty="0">
                <a:latin typeface="Garamond" panose="02020404030301010803" pitchFamily="18" charset="0"/>
              </a:rPr>
              <a:t> Combina a avaliação da proposta técnica com a proposta de preço, ponderando ambos os fatores.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Maior Desconto:</a:t>
            </a:r>
            <a:r>
              <a:rPr lang="pt-BR" dirty="0">
                <a:latin typeface="Garamond" panose="02020404030301010803" pitchFamily="18" charset="0"/>
              </a:rPr>
              <a:t> Aplicado sobre o preço de tabela ou preço máximo estipulado.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Maior Lance:</a:t>
            </a:r>
            <a:r>
              <a:rPr lang="pt-BR" dirty="0">
                <a:latin typeface="Garamond" panose="02020404030301010803" pitchFamily="18" charset="0"/>
              </a:rPr>
              <a:t> Para leilões, onde a Administração busca arrecadar o maior valor.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Maior Retorno Econômico:</a:t>
            </a:r>
            <a:r>
              <a:rPr lang="pt-BR" dirty="0">
                <a:latin typeface="Garamond" panose="02020404030301010803" pitchFamily="18" charset="0"/>
              </a:rPr>
              <a:t> Para contratos de eficiência em que se busca otimizar o desempenho do objeto.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Vinculação </a:t>
            </a:r>
            <a:r>
              <a:rPr lang="pt-BR" b="1" dirty="0">
                <a:latin typeface="Garamond" panose="02020404030301010803" pitchFamily="18" charset="0"/>
              </a:rPr>
              <a:t>ao Edital:</a:t>
            </a:r>
            <a:r>
              <a:rPr lang="pt-BR" dirty="0">
                <a:latin typeface="Garamond" panose="02020404030301010803" pitchFamily="18" charset="0"/>
              </a:rPr>
              <a:t> O julgamento deve seguir rigorosamente os critérios e condições estabelecidos no instrumento convocatório (edital), garantindo a objetividade e a isonomia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  <a:endParaRPr lang="pt-B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73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29118" y="0"/>
            <a:ext cx="8707064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Análise </a:t>
            </a:r>
            <a:r>
              <a:rPr lang="pt-BR" b="1" dirty="0">
                <a:latin typeface="Garamond" panose="02020404030301010803" pitchFamily="18" charset="0"/>
              </a:rPr>
              <a:t>das Propostas:</a:t>
            </a:r>
            <a:r>
              <a:rPr lang="pt-BR" dirty="0">
                <a:latin typeface="Garamond" panose="02020404030301010803" pitchFamily="18" charset="0"/>
              </a:rPr>
              <a:t> </a:t>
            </a:r>
          </a:p>
          <a:p>
            <a:pPr lvl="1" algn="just"/>
            <a:endParaRPr lang="pt-BR" b="1" dirty="0" smtClean="0">
              <a:latin typeface="Garamond" panose="02020404030301010803" pitchFamily="18" charset="0"/>
            </a:endParaRPr>
          </a:p>
          <a:p>
            <a:pPr lvl="1" algn="just"/>
            <a:r>
              <a:rPr lang="pt-BR" b="1" dirty="0" smtClean="0">
                <a:latin typeface="Garamond" panose="02020404030301010803" pitchFamily="18" charset="0"/>
              </a:rPr>
              <a:t>Conformidade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Verificar se as propostas estão de acordo com as especificações técnicas, prazos e demais exigências do edital.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Exequibilidade:</a:t>
            </a:r>
            <a:r>
              <a:rPr lang="pt-BR" dirty="0">
                <a:latin typeface="Garamond" panose="02020404030301010803" pitchFamily="18" charset="0"/>
              </a:rPr>
              <a:t> Avaliar se os preços propostos são viáveis e se a execução do objeto é realista. Propostas com preços inexequíveis podem ser desclassificadas.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Classificação:</a:t>
            </a:r>
            <a:r>
              <a:rPr lang="pt-BR" dirty="0">
                <a:latin typeface="Garamond" panose="02020404030301010803" pitchFamily="18" charset="0"/>
              </a:rPr>
              <a:t> Ordenar as propostas de acordo com o critério de julgamento, da mais vantajosa para a menos vantajosa.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Negociação:</a:t>
            </a:r>
            <a:r>
              <a:rPr lang="pt-BR" dirty="0">
                <a:latin typeface="Garamond" panose="02020404030301010803" pitchFamily="18" charset="0"/>
              </a:rPr>
              <a:t> Em algumas modalidades (como o Pregão), é possível negociar com o primeiro colocado para obter um preço ainda mais vantajoso.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</p:txBody>
      </p:sp>
      <p:sp>
        <p:nvSpPr>
          <p:cNvPr id="2" name="Retângulo Arredondado 1"/>
          <p:cNvSpPr/>
          <p:nvPr/>
        </p:nvSpPr>
        <p:spPr>
          <a:xfrm>
            <a:off x="1402597" y="2502976"/>
            <a:ext cx="6137328" cy="1751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>
                <a:solidFill>
                  <a:schemeClr val="tx1"/>
                </a:solidFill>
                <a:latin typeface="Garamond" panose="02020404030301010803" pitchFamily="18" charset="0"/>
              </a:rPr>
              <a:t>Exemplo:</a:t>
            </a: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 Em uma licitação para aquisição de papel sulfite (Menor Preço), as propostas são abertas e a empresa que ofereceu o menor valor por resma de papel, desde que atenda a todas as especificações de qualidade do edital, será a vencedora. </a:t>
            </a:r>
            <a:endParaRPr lang="pt-BR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Em </a:t>
            </a: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um concurso para um projeto arquitetônico (Melhor Técnica ou Conteúdo Artístico), a comissão avaliaria a criatividade, funcionalidade e inovação dos projetos apresentados.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80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29118" y="0"/>
            <a:ext cx="8707064" cy="393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000" b="1" dirty="0">
                <a:latin typeface="Garamond" panose="02020404030301010803" pitchFamily="18" charset="0"/>
              </a:rPr>
              <a:t>Impugnações e Recursos Licitatórios</a:t>
            </a:r>
          </a:p>
          <a:p>
            <a:pPr algn="just"/>
            <a:endParaRPr lang="pt-BR" dirty="0" smtClean="0">
              <a:latin typeface="Garamond" panose="02020404030301010803" pitchFamily="18" charset="0"/>
            </a:endParaRPr>
          </a:p>
          <a:p>
            <a:pPr algn="just"/>
            <a:r>
              <a:rPr lang="pt-BR" dirty="0" smtClean="0">
                <a:latin typeface="Garamond" panose="02020404030301010803" pitchFamily="18" charset="0"/>
              </a:rPr>
              <a:t>	Esses </a:t>
            </a:r>
            <a:r>
              <a:rPr lang="pt-BR" dirty="0">
                <a:latin typeface="Garamond" panose="02020404030301010803" pitchFamily="18" charset="0"/>
              </a:rPr>
              <a:t>são instrumentos legais que garantem aos licitantes o direito de questionar atos e decisões da Administração Pública no curso de um processo licitatório, assegurando a legalidade e a transparência.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Impugnação </a:t>
            </a:r>
            <a:r>
              <a:rPr lang="pt-BR" b="1" dirty="0">
                <a:latin typeface="Garamond" panose="02020404030301010803" pitchFamily="18" charset="0"/>
              </a:rPr>
              <a:t>ao Edital:</a:t>
            </a:r>
            <a:r>
              <a:rPr lang="pt-BR" dirty="0">
                <a:latin typeface="Garamond" panose="02020404030301010803" pitchFamily="18" charset="0"/>
              </a:rPr>
              <a:t> 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Momento:</a:t>
            </a:r>
            <a:r>
              <a:rPr lang="pt-BR" dirty="0">
                <a:latin typeface="Garamond" panose="02020404030301010803" pitchFamily="18" charset="0"/>
              </a:rPr>
              <a:t> Antes da data de abertura da sessão pública.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Objeto:</a:t>
            </a:r>
            <a:r>
              <a:rPr lang="pt-BR" dirty="0">
                <a:latin typeface="Garamond" panose="02020404030301010803" pitchFamily="18" charset="0"/>
              </a:rPr>
              <a:t> Questionamentos sobre ilegalidades, obscuridades ou cláusulas restritivas no edital que possam comprometer a competitividade ou a legalidade do certame.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Efeito:</a:t>
            </a:r>
            <a:r>
              <a:rPr lang="pt-BR" dirty="0">
                <a:latin typeface="Garamond" panose="02020404030301010803" pitchFamily="18" charset="0"/>
              </a:rPr>
              <a:t> Se acatada, pode levar à alteração do edital e até mesmo à suspensão do processo para republicação.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Recursos </a:t>
            </a:r>
            <a:r>
              <a:rPr lang="pt-BR" b="1" dirty="0">
                <a:latin typeface="Garamond" panose="02020404030301010803" pitchFamily="18" charset="0"/>
              </a:rPr>
              <a:t>Administrativos:</a:t>
            </a:r>
            <a:r>
              <a:rPr lang="pt-BR" dirty="0">
                <a:latin typeface="Garamond" panose="02020404030301010803" pitchFamily="18" charset="0"/>
              </a:rPr>
              <a:t> 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Momento:</a:t>
            </a:r>
            <a:r>
              <a:rPr lang="pt-BR" dirty="0">
                <a:latin typeface="Garamond" panose="02020404030301010803" pitchFamily="18" charset="0"/>
              </a:rPr>
              <a:t> Após as decisões de habilitação/inabilitação e </a:t>
            </a:r>
            <a:r>
              <a:rPr lang="pt-BR" dirty="0" smtClean="0">
                <a:latin typeface="Garamond" panose="02020404030301010803" pitchFamily="18" charset="0"/>
              </a:rPr>
              <a:t>julgamento/classificação e outros.</a:t>
            </a:r>
            <a:endParaRPr lang="pt-BR" dirty="0">
              <a:latin typeface="Garamond" panose="02020404030301010803" pitchFamily="18" charset="0"/>
            </a:endParaRP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Objeto:</a:t>
            </a:r>
            <a:r>
              <a:rPr lang="pt-BR" dirty="0">
                <a:latin typeface="Garamond" panose="02020404030301010803" pitchFamily="18" charset="0"/>
              </a:rPr>
              <a:t> Inconformidade com a decisão da comissão de licitação ou do pregoeiro, alegando violação de lei, do edital ou erro de julgamento.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Tipos de Recurso (Lei 14.133/2021):</a:t>
            </a:r>
            <a:r>
              <a:rPr lang="pt-BR" dirty="0">
                <a:latin typeface="Garamond" panose="02020404030301010803" pitchFamily="18" charset="0"/>
              </a:rPr>
              <a:t> O principal é o recurso contra atos de habilitação ou inabilitação, ou julgamento das propostas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  <a:endParaRPr lang="pt-B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59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29118" y="0"/>
            <a:ext cx="870706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endParaRPr lang="pt-BR" dirty="0">
              <a:latin typeface="Garamond" panose="02020404030301010803" pitchFamily="18" charset="0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387458" y="400079"/>
            <a:ext cx="8214101" cy="9221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Art. 164. Qualquer pessoa é parte legítima para impugnar edital de licitação por irregularidade </a:t>
            </a: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na aplicação 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desta Lei ou para solicitar esclarecimento sobre os seus termos, devendo protocolar </a:t>
            </a: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o pedido 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até 3 (três) dias úteis antes da data de abertura do certame.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Parágrafo único. A resposta à impugnação ou ao pedido de esclarecimento será divulgada </a:t>
            </a: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em sítio 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eletrônico oficial no prazo de até 3 (três) dias úteis, limitado ao último dia útil anterior à </a:t>
            </a: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data da 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abertura do certame.</a:t>
            </a:r>
            <a:endParaRPr lang="pt-BR" sz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387458" y="1418095"/>
            <a:ext cx="8214101" cy="32701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Art. 165. Dos atos da Administração decorrentes da aplicação desta Lei cabem: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I – recurso, no prazo de 3 (três) dias úteis, contado da data de intimação ou de lavratura da ata</a:t>
            </a: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em 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face de: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a) ato que defira ou indefira pedido de pré-qualificação de interessado ou de inscrição </a:t>
            </a: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em registro 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cadastral, sua alteração ou cancelamento;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b) julgamento das propostas;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c) ato de habilitação ou inabilitação de licitante;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d) anulação ou revogação da licitação;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e) extinção do contrato, quando determinada por ato unilateral e escrito da Administração;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II – pedido de reconsideração, no prazo de 3 (três) dias úteis, contado da data de intimação</a:t>
            </a: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relativamente 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a ato do qual não caiba recurso hierárquico.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§ 1º Quanto ao recurso apresentado em virtude do disposto nas alíneas “b” e “c” do inciso I </a:t>
            </a: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do caput 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deste artigo, serão observadas as seguintes disposições: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I – a intenção de recorrer deverá ser manifestada imediatamente, sob pena de preclusão, e </a:t>
            </a: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o prazo 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para apresentação das razões recursais previsto no inciso I do caput deste artigo </a:t>
            </a: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será iniciado 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na data de intimação ou de lavratura da ata de habilitação ou inabilitação ou, </a:t>
            </a: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na hipótese 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de adoção da inversão de fases prevista no § 1º do art. 17 desta Lei, da ata de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julgamento;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II – a apreciação dar-se-á em fase única.</a:t>
            </a:r>
            <a:endParaRPr lang="pt-BR" sz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86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29118" y="0"/>
            <a:ext cx="8707064" cy="298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1" algn="just"/>
            <a:r>
              <a:rPr lang="pt-BR" b="1" dirty="0" smtClean="0">
                <a:latin typeface="Garamond" panose="02020404030301010803" pitchFamily="18" charset="0"/>
              </a:rPr>
              <a:t>Procedimento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</a:t>
            </a:r>
          </a:p>
          <a:p>
            <a:pPr lvl="2" algn="just"/>
            <a:endParaRPr lang="pt-BR" b="1" dirty="0" smtClean="0">
              <a:latin typeface="Garamond" panose="02020404030301010803" pitchFamily="18" charset="0"/>
            </a:endParaRPr>
          </a:p>
          <a:p>
            <a:pPr lvl="2" algn="just"/>
            <a:r>
              <a:rPr lang="pt-BR" b="1" dirty="0" smtClean="0">
                <a:latin typeface="Garamond" panose="02020404030301010803" pitchFamily="18" charset="0"/>
              </a:rPr>
              <a:t>Intenção </a:t>
            </a:r>
            <a:r>
              <a:rPr lang="pt-BR" b="1" dirty="0">
                <a:latin typeface="Garamond" panose="02020404030301010803" pitchFamily="18" charset="0"/>
              </a:rPr>
              <a:t>de Recorrer:</a:t>
            </a:r>
            <a:r>
              <a:rPr lang="pt-BR" dirty="0">
                <a:latin typeface="Garamond" panose="02020404030301010803" pitchFamily="18" charset="0"/>
              </a:rPr>
              <a:t> Declaração de intenção de interpor recurso (geralmente imediata em sessões públicas).</a:t>
            </a:r>
          </a:p>
          <a:p>
            <a:pPr lvl="2" algn="just"/>
            <a:r>
              <a:rPr lang="pt-BR" b="1" dirty="0">
                <a:latin typeface="Garamond" panose="02020404030301010803" pitchFamily="18" charset="0"/>
              </a:rPr>
              <a:t>Prazo para Razões:</a:t>
            </a:r>
            <a:r>
              <a:rPr lang="pt-BR" dirty="0">
                <a:latin typeface="Garamond" panose="02020404030301010803" pitchFamily="18" charset="0"/>
              </a:rPr>
              <a:t> Apresentação das razões do recurso (normalmente 3 dias úteis).</a:t>
            </a:r>
          </a:p>
          <a:p>
            <a:pPr lvl="2" algn="just"/>
            <a:endParaRPr lang="pt-BR" b="1" dirty="0" smtClean="0">
              <a:latin typeface="Garamond" panose="02020404030301010803" pitchFamily="18" charset="0"/>
            </a:endParaRPr>
          </a:p>
          <a:p>
            <a:pPr lvl="2" algn="just"/>
            <a:r>
              <a:rPr lang="pt-BR" b="1" dirty="0" smtClean="0">
                <a:latin typeface="Garamond" panose="02020404030301010803" pitchFamily="18" charset="0"/>
              </a:rPr>
              <a:t>Contrarrazões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Os demais licitantes podem apresentar contrarrazões (normalmente 3 dias úteis).</a:t>
            </a:r>
          </a:p>
          <a:p>
            <a:pPr lvl="2" algn="just"/>
            <a:r>
              <a:rPr lang="pt-BR" b="1" dirty="0">
                <a:latin typeface="Garamond" panose="02020404030301010803" pitchFamily="18" charset="0"/>
              </a:rPr>
              <a:t>Reexame:</a:t>
            </a:r>
            <a:r>
              <a:rPr lang="pt-BR" dirty="0">
                <a:latin typeface="Garamond" panose="02020404030301010803" pitchFamily="18" charset="0"/>
              </a:rPr>
              <a:t> A autoridade que proferiu a decisão pode reconsiderá-la.</a:t>
            </a:r>
          </a:p>
          <a:p>
            <a:pPr lvl="2" algn="just"/>
            <a:endParaRPr lang="pt-BR" b="1" dirty="0" smtClean="0">
              <a:latin typeface="Garamond" panose="02020404030301010803" pitchFamily="18" charset="0"/>
            </a:endParaRPr>
          </a:p>
          <a:p>
            <a:pPr lvl="2" algn="just"/>
            <a:r>
              <a:rPr lang="pt-BR" b="1" dirty="0" smtClean="0">
                <a:latin typeface="Garamond" panose="02020404030301010803" pitchFamily="18" charset="0"/>
              </a:rPr>
              <a:t>Decisão </a:t>
            </a:r>
            <a:r>
              <a:rPr lang="pt-BR" b="1" dirty="0">
                <a:latin typeface="Garamond" panose="02020404030301010803" pitchFamily="18" charset="0"/>
              </a:rPr>
              <a:t>Final:</a:t>
            </a:r>
            <a:r>
              <a:rPr lang="pt-BR" dirty="0">
                <a:latin typeface="Garamond" panose="02020404030301010803" pitchFamily="18" charset="0"/>
              </a:rPr>
              <a:t> Se não reconsiderada, a decisão é submetida à autoridade superior para decisão final.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Importância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As impugnações e recursos são mecanismos de controle e garantia dos princípios licitatórios, permitindo que a própria Administração corrija eventuais erros e que os licitantes tenham suas argumentações apreciadas.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</p:txBody>
      </p:sp>
      <p:sp>
        <p:nvSpPr>
          <p:cNvPr id="2" name="Retângulo Arredondado 1"/>
          <p:cNvSpPr/>
          <p:nvPr/>
        </p:nvSpPr>
        <p:spPr>
          <a:xfrm>
            <a:off x="1297009" y="2851688"/>
            <a:ext cx="6571281" cy="1449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>
                <a:solidFill>
                  <a:schemeClr val="tx1"/>
                </a:solidFill>
                <a:latin typeface="Garamond" panose="02020404030301010803" pitchFamily="18" charset="0"/>
              </a:rPr>
              <a:t>Exemplo:</a:t>
            </a: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 Um licitante pode impugnar um edital que exija um atestado de capacidade técnica com especificações desproporcionais ao objeto, alegando restrição à competitividade. </a:t>
            </a:r>
            <a:endParaRPr lang="pt-BR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Após </a:t>
            </a: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o julgamento, uma empresa que se sentir prejudicada pode interpor recurso administrativo alegando que sua proposta, embora não a mais barata, é a mais vantajosa sob o critério de "melhor técnica e preço", e que a comissão não a avaliou corretamente.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74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18463" y="100739"/>
            <a:ext cx="8707064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000" b="1" dirty="0">
                <a:latin typeface="Garamond" panose="02020404030301010803" pitchFamily="18" charset="0"/>
              </a:rPr>
              <a:t>Representação</a:t>
            </a:r>
          </a:p>
          <a:p>
            <a:pPr algn="just"/>
            <a:endParaRPr lang="pt-BR" dirty="0" smtClean="0">
              <a:latin typeface="Garamond" panose="02020404030301010803" pitchFamily="18" charset="0"/>
            </a:endParaRPr>
          </a:p>
          <a:p>
            <a:pPr algn="just"/>
            <a:r>
              <a:rPr lang="pt-BR" dirty="0" smtClean="0">
                <a:latin typeface="Garamond" panose="02020404030301010803" pitchFamily="18" charset="0"/>
              </a:rPr>
              <a:t>	A </a:t>
            </a:r>
            <a:r>
              <a:rPr lang="pt-BR" dirty="0">
                <a:latin typeface="Garamond" panose="02020404030301010803" pitchFamily="18" charset="0"/>
              </a:rPr>
              <a:t>Representação é um instrumento de controle externo exercido, principalmente, pelos Tribunais de Contas (TCU, </a:t>
            </a:r>
            <a:r>
              <a:rPr lang="pt-BR" dirty="0" err="1">
                <a:latin typeface="Garamond" panose="02020404030301010803" pitchFamily="18" charset="0"/>
              </a:rPr>
              <a:t>TCEs</a:t>
            </a:r>
            <a:r>
              <a:rPr lang="pt-BR" dirty="0">
                <a:latin typeface="Garamond" panose="02020404030301010803" pitchFamily="18" charset="0"/>
              </a:rPr>
              <a:t>, </a:t>
            </a:r>
            <a:r>
              <a:rPr lang="pt-BR" dirty="0" err="1">
                <a:latin typeface="Garamond" panose="02020404030301010803" pitchFamily="18" charset="0"/>
              </a:rPr>
              <a:t>TCMs</a:t>
            </a:r>
            <a:r>
              <a:rPr lang="pt-BR" dirty="0">
                <a:latin typeface="Garamond" panose="02020404030301010803" pitchFamily="18" charset="0"/>
              </a:rPr>
              <a:t>), que permite questionar a legalidade de atos e procedimentos da Administração Pública.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Conceito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É uma denúncia ou comunicação formal apresentada a um órgão de controle (geralmente Tribunal de Contas) sobre possíveis irregularidades, ilegalidades ou inconstitucionalidades em atos da Administração Pública, como licitações ou contratos.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Quem </a:t>
            </a:r>
            <a:r>
              <a:rPr lang="pt-BR" b="1" dirty="0">
                <a:latin typeface="Garamond" panose="02020404030301010803" pitchFamily="18" charset="0"/>
              </a:rPr>
              <a:t>pode apresentar:</a:t>
            </a:r>
            <a:r>
              <a:rPr lang="pt-BR" dirty="0">
                <a:latin typeface="Garamond" panose="02020404030301010803" pitchFamily="18" charset="0"/>
              </a:rPr>
              <a:t> </a:t>
            </a:r>
          </a:p>
          <a:p>
            <a:pPr lvl="1" algn="just"/>
            <a:r>
              <a:rPr lang="pt-BR" dirty="0">
                <a:latin typeface="Garamond" panose="02020404030301010803" pitchFamily="18" charset="0"/>
              </a:rPr>
              <a:t>Qualquer cidadão.</a:t>
            </a:r>
          </a:p>
          <a:p>
            <a:pPr lvl="1" algn="just"/>
            <a:r>
              <a:rPr lang="pt-BR" dirty="0">
                <a:latin typeface="Garamond" panose="02020404030301010803" pitchFamily="18" charset="0"/>
              </a:rPr>
              <a:t>Partidos políticos.</a:t>
            </a:r>
          </a:p>
          <a:p>
            <a:pPr lvl="1" algn="just"/>
            <a:r>
              <a:rPr lang="pt-BR" dirty="0">
                <a:latin typeface="Garamond" panose="02020404030301010803" pitchFamily="18" charset="0"/>
              </a:rPr>
              <a:t>Associações e sindicatos.</a:t>
            </a:r>
          </a:p>
          <a:p>
            <a:pPr lvl="1" algn="just"/>
            <a:r>
              <a:rPr lang="pt-BR" dirty="0">
                <a:latin typeface="Garamond" panose="02020404030301010803" pitchFamily="18" charset="0"/>
              </a:rPr>
              <a:t>Ministério Público.</a:t>
            </a:r>
          </a:p>
          <a:p>
            <a:pPr lvl="1" algn="just"/>
            <a:r>
              <a:rPr lang="pt-BR" dirty="0">
                <a:latin typeface="Garamond" panose="02020404030301010803" pitchFamily="18" charset="0"/>
              </a:rPr>
              <a:t>Licitações podem ser representadas por qualquer licitante ou até mesmo por interessados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  <a:endParaRPr lang="pt-B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63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18463" y="77491"/>
            <a:ext cx="8707064" cy="298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Objeto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Abrange desde vícios no edital até irregularidades na execução contratual ou na aplicação de recursos públicos.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Tramitação:</a:t>
            </a:r>
            <a:r>
              <a:rPr lang="pt-BR" dirty="0">
                <a:latin typeface="Garamond" panose="02020404030301010803" pitchFamily="18" charset="0"/>
              </a:rPr>
              <a:t> A Representação é protocolada no Tribunal de Contas e, se preencher os requisitos de admissibilidade, é processada. O órgão representado (Administração Pública) é notificado para apresentar suas justificativas e documentos.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Efeitos:</a:t>
            </a:r>
            <a:r>
              <a:rPr lang="pt-BR" dirty="0">
                <a:latin typeface="Garamond" panose="02020404030301010803" pitchFamily="18" charset="0"/>
              </a:rPr>
              <a:t> Dependendo da gravidade e da plausibilidade das alegações, o Tribunal de Contas pode: 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Determinar a Suspensão Cautelar:</a:t>
            </a:r>
            <a:r>
              <a:rPr lang="pt-BR" dirty="0">
                <a:latin typeface="Garamond" panose="02020404030301010803" pitchFamily="18" charset="0"/>
              </a:rPr>
              <a:t> Suspender o processo licitatório ou a execução do contrato.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Recomendar a Anulação:</a:t>
            </a:r>
            <a:r>
              <a:rPr lang="pt-BR" dirty="0">
                <a:latin typeface="Garamond" panose="02020404030301010803" pitchFamily="18" charset="0"/>
              </a:rPr>
              <a:t> Sugerir a anulação de atos ou do certame.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Aplicar Sanções:</a:t>
            </a:r>
            <a:r>
              <a:rPr lang="pt-BR" dirty="0">
                <a:latin typeface="Garamond" panose="02020404030301010803" pitchFamily="18" charset="0"/>
              </a:rPr>
              <a:t> Multar os responsáveis pelas irregularidades.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Determinar o Ressarcimento:</a:t>
            </a:r>
            <a:r>
              <a:rPr lang="pt-BR" dirty="0">
                <a:latin typeface="Garamond" panose="02020404030301010803" pitchFamily="18" charset="0"/>
              </a:rPr>
              <a:t> Exigir a devolução de valores ao erário.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Distinção </a:t>
            </a:r>
            <a:r>
              <a:rPr lang="pt-BR" b="1" dirty="0">
                <a:latin typeface="Garamond" panose="02020404030301010803" pitchFamily="18" charset="0"/>
              </a:rPr>
              <a:t>do Recurso Licitatório:</a:t>
            </a:r>
            <a:r>
              <a:rPr lang="pt-BR" dirty="0">
                <a:latin typeface="Garamond" panose="02020404030301010803" pitchFamily="18" charset="0"/>
              </a:rPr>
              <a:t> Enquanto o recurso é um instrumento interno do processo administrativo (julgado pela própria Administração), a Representação é um instrumento de controle externo, julgado por um órgão independente (Tribunal de Contas).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</p:txBody>
      </p:sp>
      <p:sp>
        <p:nvSpPr>
          <p:cNvPr id="2" name="Retângulo Arredondado 1"/>
          <p:cNvSpPr/>
          <p:nvPr/>
        </p:nvSpPr>
        <p:spPr>
          <a:xfrm>
            <a:off x="1658319" y="3192651"/>
            <a:ext cx="5579389" cy="1185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>
                <a:solidFill>
                  <a:schemeClr val="tx1"/>
                </a:solidFill>
                <a:latin typeface="Garamond" panose="02020404030301010803" pitchFamily="18" charset="0"/>
              </a:rPr>
              <a:t>Exemplo:</a:t>
            </a:r>
            <a:r>
              <a:rPr lang="pt-BR">
                <a:solidFill>
                  <a:schemeClr val="tx1"/>
                </a:solidFill>
                <a:latin typeface="Garamond" panose="02020404030301010803" pitchFamily="18" charset="0"/>
              </a:rPr>
              <a:t> Um licitante que se sentiu prejudicado por uma decisão administrativa que considerou injusta e não conseguiu reverter via recurso interno, pode apresentar uma Representação ao Tribunal de Contas, alegando uma irregularidade grave no procedimento. O Tribunal, após análise, pode determinar a suspensão da licitação para investigar os fatos.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11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29118" y="0"/>
            <a:ext cx="8707064" cy="437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000" b="1" dirty="0">
                <a:latin typeface="Garamond" panose="02020404030301010803" pitchFamily="18" charset="0"/>
              </a:rPr>
              <a:t>Pedido de Reconsideração</a:t>
            </a:r>
          </a:p>
          <a:p>
            <a:pPr algn="just"/>
            <a:endParaRPr lang="pt-BR" dirty="0" smtClean="0">
              <a:latin typeface="Garamond" panose="02020404030301010803" pitchFamily="18" charset="0"/>
            </a:endParaRPr>
          </a:p>
          <a:p>
            <a:pPr algn="just"/>
            <a:r>
              <a:rPr lang="pt-BR" dirty="0" smtClean="0">
                <a:latin typeface="Garamond" panose="02020404030301010803" pitchFamily="18" charset="0"/>
              </a:rPr>
              <a:t>	O </a:t>
            </a:r>
            <a:r>
              <a:rPr lang="pt-BR" dirty="0">
                <a:latin typeface="Garamond" panose="02020404030301010803" pitchFamily="18" charset="0"/>
              </a:rPr>
              <a:t>Pedido de Reconsideração é um instrumento processual que permite à parte interessada solicitar à própria autoridade que proferiu uma decisão, o reexame dessa decisão.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Conceito:</a:t>
            </a:r>
            <a:r>
              <a:rPr lang="pt-BR" dirty="0">
                <a:latin typeface="Garamond" panose="02020404030301010803" pitchFamily="18" charset="0"/>
              </a:rPr>
              <a:t> É uma solicitação feita à autoridade que emitiu um ato ou decisão para que ela reveja sua posição, reconsiderando a medida tomada.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Natureza:</a:t>
            </a:r>
            <a:r>
              <a:rPr lang="pt-BR" dirty="0">
                <a:latin typeface="Garamond" panose="02020404030301010803" pitchFamily="18" charset="0"/>
              </a:rPr>
              <a:t> Possui natureza de recurso administrativo, mas com a particularidade de ser dirigido à própria autoridade prolatora da decisão.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Objeto:</a:t>
            </a:r>
            <a:r>
              <a:rPr lang="pt-BR" dirty="0">
                <a:latin typeface="Garamond" panose="02020404030301010803" pitchFamily="18" charset="0"/>
              </a:rPr>
              <a:t> Geralmente utilizado para atos de menor complexidade ou para decisões unilaterais da Administração. Pode ser usado contra decisões de sanções, por exemplo.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Fundamento:</a:t>
            </a:r>
            <a:r>
              <a:rPr lang="pt-BR" dirty="0">
                <a:latin typeface="Garamond" panose="02020404030301010803" pitchFamily="18" charset="0"/>
              </a:rPr>
              <a:t> A parte deve apresentar novos argumentos, fatos ou provas, ou demonstrar que houve um equívoco na análise inicial da autoridade.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Procedimento:</a:t>
            </a:r>
            <a:r>
              <a:rPr lang="pt-BR" dirty="0">
                <a:latin typeface="Garamond" panose="02020404030301010803" pitchFamily="18" charset="0"/>
              </a:rPr>
              <a:t> </a:t>
            </a:r>
          </a:p>
          <a:p>
            <a:pPr lvl="1" algn="just"/>
            <a:r>
              <a:rPr lang="pt-BR" dirty="0">
                <a:latin typeface="Garamond" panose="02020404030301010803" pitchFamily="18" charset="0"/>
              </a:rPr>
              <a:t>Apresentação do Pedido à autoridade competente.</a:t>
            </a:r>
          </a:p>
          <a:p>
            <a:pPr lvl="1" algn="just"/>
            <a:r>
              <a:rPr lang="pt-BR" dirty="0">
                <a:latin typeface="Garamond" panose="02020404030301010803" pitchFamily="18" charset="0"/>
              </a:rPr>
              <a:t>Análise dos argumentos apresentados.</a:t>
            </a:r>
          </a:p>
          <a:p>
            <a:pPr lvl="1" algn="just"/>
            <a:r>
              <a:rPr lang="pt-BR" dirty="0">
                <a:latin typeface="Garamond" panose="02020404030301010803" pitchFamily="18" charset="0"/>
              </a:rPr>
              <a:t>A autoridade pode: </a:t>
            </a:r>
          </a:p>
          <a:p>
            <a:pPr lvl="2" algn="just"/>
            <a:r>
              <a:rPr lang="pt-BR" b="1" dirty="0">
                <a:latin typeface="Garamond" panose="02020404030301010803" pitchFamily="18" charset="0"/>
              </a:rPr>
              <a:t>Manter a Decisão:</a:t>
            </a:r>
            <a:r>
              <a:rPr lang="pt-BR" dirty="0">
                <a:latin typeface="Garamond" panose="02020404030301010803" pitchFamily="18" charset="0"/>
              </a:rPr>
              <a:t> Considerar que os argumentos não foram suficientes para alterá-la.</a:t>
            </a:r>
          </a:p>
          <a:p>
            <a:pPr lvl="2" algn="just"/>
            <a:r>
              <a:rPr lang="pt-BR" b="1" dirty="0">
                <a:latin typeface="Garamond" panose="02020404030301010803" pitchFamily="18" charset="0"/>
              </a:rPr>
              <a:t>Reconsiderar a Decisão:</a:t>
            </a:r>
            <a:r>
              <a:rPr lang="pt-BR" dirty="0">
                <a:latin typeface="Garamond" panose="02020404030301010803" pitchFamily="18" charset="0"/>
              </a:rPr>
              <a:t> Modificar ou revogar o ato original, total ou parcialmente.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Prazo:</a:t>
            </a:r>
            <a:r>
              <a:rPr lang="pt-BR" dirty="0">
                <a:latin typeface="Garamond" panose="02020404030301010803" pitchFamily="18" charset="0"/>
              </a:rPr>
              <a:t> O prazo para interposição deve ser observado e geralmente é menor do que para outros recursos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  <a:endParaRPr lang="pt-B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20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29118" y="0"/>
            <a:ext cx="8707064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endParaRPr lang="pt-BR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Relação </a:t>
            </a:r>
            <a:r>
              <a:rPr lang="pt-BR" b="1" dirty="0">
                <a:latin typeface="Garamond" panose="02020404030301010803" pitchFamily="18" charset="0"/>
              </a:rPr>
              <a:t>com Recursos Licitatórios:</a:t>
            </a:r>
            <a:r>
              <a:rPr lang="pt-BR" dirty="0">
                <a:latin typeface="Garamond" panose="02020404030301010803" pitchFamily="18" charset="0"/>
              </a:rPr>
              <a:t> No contexto de licitações, quando um recurso administrativo é interposto, a autoridade que proferiu a decisão recorrida tem a opção de reconsiderar sua decisão antes de encaminhar o recurso para a autoridade superior. Essa reconsideração inicial é um "pedido de reconsideração implícito".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</p:txBody>
      </p:sp>
      <p:sp>
        <p:nvSpPr>
          <p:cNvPr id="2" name="Retângulo Arredondado 1"/>
          <p:cNvSpPr/>
          <p:nvPr/>
        </p:nvSpPr>
        <p:spPr>
          <a:xfrm>
            <a:off x="596686" y="2428389"/>
            <a:ext cx="6524786" cy="11856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>
                <a:solidFill>
                  <a:schemeClr val="tx1"/>
                </a:solidFill>
                <a:latin typeface="Garamond" panose="02020404030301010803" pitchFamily="18" charset="0"/>
              </a:rPr>
              <a:t>Exemplo:</a:t>
            </a:r>
            <a:r>
              <a:rPr lang="pt-BR">
                <a:solidFill>
                  <a:schemeClr val="tx1"/>
                </a:solidFill>
                <a:latin typeface="Garamond" panose="02020404030301010803" pitchFamily="18" charset="0"/>
              </a:rPr>
              <a:t> Se um fornecedor recebe uma multa por atraso na entrega e considera que o atraso ocorreu por motivos alheios à sua vontade e devidamente justificados, ele pode apresentar um Pedido de Reconsideração à autoridade que aplicou a multa, solicitando a revisão da sanção com base nas justificativas e provas adicionais.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534692" y="1068270"/>
            <a:ext cx="6586780" cy="10162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Art. 165. Dos atos da Administração decorrentes da aplicação desta Lei cabem:</a:t>
            </a:r>
          </a:p>
          <a:p>
            <a:pPr algn="just"/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I </a:t>
            </a: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(...)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II </a:t>
            </a: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– pedido de reconsideração, no prazo de 3 (três) dias úteis, contado da data </a:t>
            </a: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de intimação, relativamente </a:t>
            </a: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a ato do qual não caiba recurso hierárquico</a:t>
            </a: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8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78231" y="0"/>
            <a:ext cx="8826284" cy="386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1800" b="1" dirty="0">
                <a:solidFill>
                  <a:schemeClr val="tx1"/>
                </a:solidFill>
                <a:latin typeface="Garamond" panose="02020404030301010803" pitchFamily="18" charset="0"/>
              </a:rPr>
              <a:t>Peculiaridades do Setor de Compras</a:t>
            </a:r>
          </a:p>
          <a:p>
            <a:pPr algn="just"/>
            <a:endParaRPr lang="pt-BR" sz="800" dirty="0" smtClean="0">
              <a:latin typeface="Garamond" panose="02020404030301010803" pitchFamily="18" charset="0"/>
            </a:endParaRPr>
          </a:p>
          <a:p>
            <a:pPr algn="just"/>
            <a:r>
              <a:rPr lang="pt-BR" sz="1600" dirty="0" smtClean="0">
                <a:latin typeface="Garamond" panose="02020404030301010803" pitchFamily="18" charset="0"/>
              </a:rPr>
              <a:t>	O </a:t>
            </a:r>
            <a:r>
              <a:rPr lang="pt-BR" sz="1600" dirty="0">
                <a:latin typeface="Garamond" panose="02020404030301010803" pitchFamily="18" charset="0"/>
              </a:rPr>
              <a:t>setor de compras públicas se distingue significativamente do setor privado, operando sob princípios e regras rigorosas que visam garantir a </a:t>
            </a:r>
            <a:r>
              <a:rPr lang="pt-BR" sz="1600" b="1" dirty="0">
                <a:latin typeface="Garamond" panose="02020404030301010803" pitchFamily="18" charset="0"/>
              </a:rPr>
              <a:t>probidade, a igualdade e a eficiência</a:t>
            </a:r>
            <a:r>
              <a:rPr lang="pt-BR" sz="1600" dirty="0">
                <a:latin typeface="Garamond" panose="02020404030301010803" pitchFamily="18" charset="0"/>
              </a:rPr>
              <a:t> na aplicação dos recursos públicos.</a:t>
            </a:r>
          </a:p>
          <a:p>
            <a:pPr algn="just"/>
            <a:r>
              <a:rPr lang="pt-BR" sz="1600" b="1" dirty="0" smtClean="0">
                <a:latin typeface="Garamond" panose="02020404030301010803" pitchFamily="18" charset="0"/>
              </a:rPr>
              <a:t>Finalidade </a:t>
            </a:r>
            <a:r>
              <a:rPr lang="pt-BR" sz="1600" b="1" dirty="0">
                <a:latin typeface="Garamond" panose="02020404030301010803" pitchFamily="18" charset="0"/>
              </a:rPr>
              <a:t>Pública:</a:t>
            </a:r>
            <a:r>
              <a:rPr lang="pt-BR" sz="1600" dirty="0">
                <a:latin typeface="Garamond" panose="02020404030301010803" pitchFamily="18" charset="0"/>
              </a:rPr>
              <a:t> Toda aquisição deve atender ao </a:t>
            </a:r>
            <a:r>
              <a:rPr lang="pt-BR" sz="1600" b="1" dirty="0">
                <a:latin typeface="Garamond" panose="02020404030301010803" pitchFamily="18" charset="0"/>
              </a:rPr>
              <a:t>interesse público</a:t>
            </a:r>
            <a:r>
              <a:rPr lang="pt-BR" sz="1600" dirty="0">
                <a:latin typeface="Garamond" panose="02020404030301010803" pitchFamily="18" charset="0"/>
              </a:rPr>
              <a:t>, seja na prestação de um serviço essencial, na compra de um bem para a comunidade, ou na realização de uma obra necessária.</a:t>
            </a:r>
          </a:p>
          <a:p>
            <a:pPr algn="just"/>
            <a:r>
              <a:rPr lang="pt-BR" sz="1600" b="1" dirty="0" smtClean="0">
                <a:latin typeface="Garamond" panose="02020404030301010803" pitchFamily="18" charset="0"/>
              </a:rPr>
              <a:t>Legalidade </a:t>
            </a:r>
            <a:r>
              <a:rPr lang="pt-BR" sz="1600" b="1" dirty="0">
                <a:latin typeface="Garamond" panose="02020404030301010803" pitchFamily="18" charset="0"/>
              </a:rPr>
              <a:t>Estrita:</a:t>
            </a:r>
            <a:r>
              <a:rPr lang="pt-BR" sz="1600" dirty="0">
                <a:latin typeface="Garamond" panose="02020404030301010803" pitchFamily="18" charset="0"/>
              </a:rPr>
              <a:t> As compras públicas são regidas por um arcabouço legal complexo (Lei nº </a:t>
            </a:r>
            <a:r>
              <a:rPr lang="pt-BR" sz="1600" dirty="0" smtClean="0">
                <a:latin typeface="Garamond" panose="02020404030301010803" pitchFamily="18" charset="0"/>
              </a:rPr>
              <a:t>14.133/2021 e </a:t>
            </a:r>
            <a:r>
              <a:rPr lang="pt-BR" sz="1600" dirty="0">
                <a:latin typeface="Garamond" panose="02020404030301010803" pitchFamily="18" charset="0"/>
              </a:rPr>
              <a:t>regulamentações específicas), exigindo conformidade rigorosa em todas as etapas.</a:t>
            </a:r>
          </a:p>
          <a:p>
            <a:pPr algn="just"/>
            <a:r>
              <a:rPr lang="pt-BR" sz="1600" b="1" dirty="0" smtClean="0">
                <a:latin typeface="Garamond" panose="02020404030301010803" pitchFamily="18" charset="0"/>
              </a:rPr>
              <a:t>Princípios </a:t>
            </a:r>
            <a:r>
              <a:rPr lang="pt-BR" sz="1600" b="1" dirty="0">
                <a:latin typeface="Garamond" panose="02020404030301010803" pitchFamily="18" charset="0"/>
              </a:rPr>
              <a:t>Fundamentais:</a:t>
            </a:r>
            <a:r>
              <a:rPr lang="pt-BR" sz="1600" dirty="0">
                <a:latin typeface="Garamond" panose="02020404030301010803" pitchFamily="18" charset="0"/>
              </a:rPr>
              <a:t> Opera sob os princípios da isonomia, impessoalidade, moralidade, publicidade, eficiência, probidade administrativa, julgamento objetivo, vinculação ao instrumento convocatório, entre </a:t>
            </a:r>
            <a:r>
              <a:rPr lang="pt-BR" sz="1600" dirty="0" smtClean="0">
                <a:latin typeface="Garamond" panose="02020404030301010803" pitchFamily="18" charset="0"/>
              </a:rPr>
              <a:t>outros, frisando aqui a </a:t>
            </a:r>
            <a:r>
              <a:rPr lang="pt-BR" sz="1600" b="1" dirty="0" smtClean="0">
                <a:latin typeface="Garamond" panose="02020404030301010803" pitchFamily="18" charset="0"/>
              </a:rPr>
              <a:t>Transparência</a:t>
            </a:r>
            <a:r>
              <a:rPr lang="pt-BR" sz="1600" b="1" dirty="0">
                <a:latin typeface="Garamond" panose="02020404030301010803" pitchFamily="18" charset="0"/>
              </a:rPr>
              <a:t>:</a:t>
            </a:r>
            <a:r>
              <a:rPr lang="pt-BR" sz="1600" dirty="0">
                <a:latin typeface="Garamond" panose="02020404030301010803" pitchFamily="18" charset="0"/>
              </a:rPr>
              <a:t> A publicidade é um pilar essencial, garantindo que os atos administrativos sejam acessíveis à sociedade, permitindo o controle social e a fiscalização.</a:t>
            </a:r>
          </a:p>
          <a:p>
            <a:pPr algn="just"/>
            <a:r>
              <a:rPr lang="pt-BR" sz="1600" b="1" dirty="0" smtClean="0">
                <a:latin typeface="Garamond" panose="02020404030301010803" pitchFamily="18" charset="0"/>
              </a:rPr>
              <a:t>Risco </a:t>
            </a:r>
            <a:r>
              <a:rPr lang="pt-BR" sz="1600" b="1" dirty="0">
                <a:latin typeface="Garamond" panose="02020404030301010803" pitchFamily="18" charset="0"/>
              </a:rPr>
              <a:t>e Responsabilidade:</a:t>
            </a:r>
            <a:r>
              <a:rPr lang="pt-BR" sz="1600" dirty="0">
                <a:latin typeface="Garamond" panose="02020404030301010803" pitchFamily="18" charset="0"/>
              </a:rPr>
              <a:t> Os agentes públicos envolvidos (gestores, fiscais, pregoeiros, membros da comissão) estão sujeitos a </a:t>
            </a:r>
            <a:r>
              <a:rPr lang="pt-BR" sz="1600" b="1" dirty="0">
                <a:latin typeface="Garamond" panose="02020404030301010803" pitchFamily="18" charset="0"/>
              </a:rPr>
              <a:t>responsabilidades administrativas, civis e criminais </a:t>
            </a:r>
            <a:r>
              <a:rPr lang="pt-BR" sz="1600" dirty="0">
                <a:latin typeface="Garamond" panose="02020404030301010803" pitchFamily="18" charset="0"/>
              </a:rPr>
              <a:t>em caso de irregularidades.</a:t>
            </a:r>
          </a:p>
          <a:p>
            <a:pPr algn="just"/>
            <a:endParaRPr lang="pt-BR" sz="500" b="1" dirty="0" smtClean="0">
              <a:latin typeface="Garamond" panose="02020404030301010803" pitchFamily="18" charset="0"/>
            </a:endParaRPr>
          </a:p>
        </p:txBody>
      </p:sp>
      <p:sp>
        <p:nvSpPr>
          <p:cNvPr id="2" name="Retângulo Arredondado 1"/>
          <p:cNvSpPr/>
          <p:nvPr/>
        </p:nvSpPr>
        <p:spPr>
          <a:xfrm>
            <a:off x="1549831" y="3758340"/>
            <a:ext cx="6168325" cy="999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>
                <a:solidFill>
                  <a:schemeClr val="tx1"/>
                </a:solidFill>
                <a:latin typeface="Garamond" panose="02020404030301010803" pitchFamily="18" charset="0"/>
              </a:rPr>
              <a:t>Exemplo:</a:t>
            </a:r>
            <a:r>
              <a:rPr lang="pt-BR">
                <a:solidFill>
                  <a:schemeClr val="tx1"/>
                </a:solidFill>
                <a:latin typeface="Garamond" panose="02020404030301010803" pitchFamily="18" charset="0"/>
              </a:rPr>
              <a:t> A compra de computadores para uma escola pública </a:t>
            </a:r>
            <a:r>
              <a:rPr lang="pt-BR" b="1">
                <a:solidFill>
                  <a:schemeClr val="tx1"/>
                </a:solidFill>
                <a:latin typeface="Garamond" panose="02020404030301010803" pitchFamily="18" charset="0"/>
              </a:rPr>
              <a:t>não visa apenas o melhor preço</a:t>
            </a:r>
            <a:r>
              <a:rPr lang="pt-BR">
                <a:solidFill>
                  <a:schemeClr val="tx1"/>
                </a:solidFill>
                <a:latin typeface="Garamond" panose="02020404030301010803" pitchFamily="18" charset="0"/>
              </a:rPr>
              <a:t>, mas também a conformidade com as especificações técnicas necessárias para o ensino, a garantia do fornecedor e a entrega dentro do prazo, tudo isso pautado pela legislação vigente e pela busca do </a:t>
            </a:r>
            <a:r>
              <a:rPr lang="pt-BR" b="1">
                <a:solidFill>
                  <a:schemeClr val="tx1"/>
                </a:solidFill>
                <a:latin typeface="Garamond" panose="02020404030301010803" pitchFamily="18" charset="0"/>
              </a:rPr>
              <a:t>interesse coletivo.</a:t>
            </a:r>
            <a:endParaRPr lang="pt-BR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763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29118" y="0"/>
            <a:ext cx="8707064" cy="458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000" b="1" dirty="0">
                <a:latin typeface="Garamond" panose="02020404030301010803" pitchFamily="18" charset="0"/>
              </a:rPr>
              <a:t>Suspensão Cautelar pelo Judiciário</a:t>
            </a:r>
          </a:p>
          <a:p>
            <a:pPr algn="just"/>
            <a:endParaRPr lang="pt-BR" dirty="0" smtClean="0">
              <a:latin typeface="Garamond" panose="02020404030301010803" pitchFamily="18" charset="0"/>
            </a:endParaRPr>
          </a:p>
          <a:p>
            <a:pPr algn="just"/>
            <a:r>
              <a:rPr lang="pt-BR" dirty="0" smtClean="0">
                <a:latin typeface="Garamond" panose="02020404030301010803" pitchFamily="18" charset="0"/>
              </a:rPr>
              <a:t>	A </a:t>
            </a:r>
            <a:r>
              <a:rPr lang="pt-BR" dirty="0">
                <a:latin typeface="Garamond" panose="02020404030301010803" pitchFamily="18" charset="0"/>
              </a:rPr>
              <a:t>suspensão cautelar pelo Judiciário é uma medida de urgência concedida por um juiz, que paralisa temporariamente um processo licitatório ou a execução de um contrato, para evitar danos irreparáveis ou de difícil reparação.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Conceito:</a:t>
            </a:r>
            <a:r>
              <a:rPr lang="pt-BR" dirty="0">
                <a:latin typeface="Garamond" panose="02020404030301010803" pitchFamily="18" charset="0"/>
              </a:rPr>
              <a:t> Decisão judicial liminar (provisória) que visa resguardar um direito ou evitar um prejuízo imediato, até que o mérito da questão seja julgado em definitivo.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Cabimento:</a:t>
            </a:r>
            <a:r>
              <a:rPr lang="pt-BR" dirty="0">
                <a:latin typeface="Garamond" panose="02020404030301010803" pitchFamily="18" charset="0"/>
              </a:rPr>
              <a:t> Quando há "fumaça do bom direito" (aparência de que o direito alegado existe) e "perigo da demora" (risco de que, se a medida não for tomada rapidamente, o direito se torne ineficaz ou o dano se materialize).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Fundamento Legal:</a:t>
            </a:r>
            <a:r>
              <a:rPr lang="pt-BR" dirty="0">
                <a:latin typeface="Garamond" panose="02020404030301010803" pitchFamily="18" charset="0"/>
              </a:rPr>
              <a:t> Mandado de Segurança, Ação Popular, Ação Civil Pública ou outras ações judiciais cabíveis, sempre com pedido de liminar ou tutela de urgência.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Legitimidade:</a:t>
            </a:r>
            <a:r>
              <a:rPr lang="pt-BR" dirty="0">
                <a:latin typeface="Garamond" panose="02020404030301010803" pitchFamily="18" charset="0"/>
              </a:rPr>
              <a:t> 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Licitantes:</a:t>
            </a:r>
            <a:r>
              <a:rPr lang="pt-BR" dirty="0">
                <a:latin typeface="Garamond" panose="02020404030301010803" pitchFamily="18" charset="0"/>
              </a:rPr>
              <a:t> Que se sintam prejudicados por ilegalidades no certame.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Cidadãos:</a:t>
            </a:r>
            <a:r>
              <a:rPr lang="pt-BR" dirty="0">
                <a:latin typeface="Garamond" panose="02020404030301010803" pitchFamily="18" charset="0"/>
              </a:rPr>
              <a:t> Em Ação Popular, questionando lesividade ao patrimônio público.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Ministério Público:</a:t>
            </a:r>
            <a:r>
              <a:rPr lang="pt-BR" dirty="0">
                <a:latin typeface="Garamond" panose="02020404030301010803" pitchFamily="18" charset="0"/>
              </a:rPr>
              <a:t> Em Ação Civil Pública, defendendo o interesse público.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Efeitos:</a:t>
            </a:r>
            <a:r>
              <a:rPr lang="pt-BR" dirty="0">
                <a:latin typeface="Garamond" panose="02020404030301010803" pitchFamily="18" charset="0"/>
              </a:rPr>
              <a:t> 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Paralisação:</a:t>
            </a:r>
            <a:r>
              <a:rPr lang="pt-BR" dirty="0">
                <a:latin typeface="Garamond" panose="02020404030301010803" pitchFamily="18" charset="0"/>
              </a:rPr>
              <a:t> Interrupção imediata do processo licitatório ou da execução do contrato.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Publicidade:</a:t>
            </a:r>
            <a:r>
              <a:rPr lang="pt-BR" dirty="0">
                <a:latin typeface="Garamond" panose="02020404030301010803" pitchFamily="18" charset="0"/>
              </a:rPr>
              <a:t> A decisão deve ser comunicada à Administração e publicada.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Provisória:</a:t>
            </a:r>
            <a:r>
              <a:rPr lang="pt-BR" dirty="0">
                <a:latin typeface="Garamond" panose="02020404030301010803" pitchFamily="18" charset="0"/>
              </a:rPr>
              <a:t> A suspensão é temporária e pode ser revogada a qualquer momento pelo próprio juiz que a concedeu, ou por um tribunal superior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  <a:endParaRPr lang="pt-B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46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29118" y="0"/>
            <a:ext cx="8707064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endParaRPr lang="pt-BR" dirty="0" smtClean="0">
              <a:latin typeface="Garamond" panose="02020404030301010803" pitchFamily="18" charset="0"/>
            </a:endParaRPr>
          </a:p>
          <a:p>
            <a:pPr lvl="1" algn="just"/>
            <a:r>
              <a:rPr lang="pt-BR" b="1" dirty="0" smtClean="0">
                <a:latin typeface="Garamond" panose="02020404030301010803" pitchFamily="18" charset="0"/>
              </a:rPr>
              <a:t>Reversibilidade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O objetivo é manter o </a:t>
            </a:r>
            <a:r>
              <a:rPr lang="pt-BR" i="1" dirty="0">
                <a:latin typeface="Garamond" panose="02020404030301010803" pitchFamily="18" charset="0"/>
              </a:rPr>
              <a:t>status quo</a:t>
            </a:r>
            <a:r>
              <a:rPr lang="pt-BR" dirty="0">
                <a:latin typeface="Garamond" panose="02020404030301010803" pitchFamily="18" charset="0"/>
              </a:rPr>
              <a:t> para que, se o autor da ação ganhar no mérito, o dano possa ser reparado.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Importância:</a:t>
            </a:r>
            <a:r>
              <a:rPr lang="pt-BR" dirty="0">
                <a:latin typeface="Garamond" panose="02020404030301010803" pitchFamily="18" charset="0"/>
              </a:rPr>
              <a:t> É um dos mais poderosos mecanismos de controle da legalidade dos atos administrativos, garantindo que o Judiciário possa intervir rapidamente para proteger o interesse público e os direitos dos particulares.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</p:txBody>
      </p:sp>
      <p:sp>
        <p:nvSpPr>
          <p:cNvPr id="2" name="Retângulo Arredondado 1"/>
          <p:cNvSpPr/>
          <p:nvPr/>
        </p:nvSpPr>
        <p:spPr>
          <a:xfrm>
            <a:off x="1526583" y="1828800"/>
            <a:ext cx="5850609" cy="1309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>
                <a:solidFill>
                  <a:schemeClr val="tx1"/>
                </a:solidFill>
                <a:latin typeface="Garamond" panose="02020404030301010803" pitchFamily="18" charset="0"/>
              </a:rPr>
              <a:t>Exemplo:</a:t>
            </a:r>
            <a:r>
              <a:rPr lang="pt-BR">
                <a:solidFill>
                  <a:schemeClr val="tx1"/>
                </a:solidFill>
                <a:latin typeface="Garamond" panose="02020404030301010803" pitchFamily="18" charset="0"/>
              </a:rPr>
              <a:t> Um licitante é inabilitado por um motivo que ele considera ilegal. Após esgotar as vias administrativas (recursos), ele entra com um Mandado de Segurança na justiça, solicitando uma liminar para suspender a licitação. Se o juiz verificar que há indícios fortes de ilegalidade na inabilitação e que a continuidade da licitação causará um dano irreparável ao licitante ou ao interesse público, ele poderá conceder a suspensão cautelar.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80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29118" y="0"/>
            <a:ext cx="8707064" cy="415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000" b="1" dirty="0">
                <a:latin typeface="Garamond" panose="02020404030301010803" pitchFamily="18" charset="0"/>
              </a:rPr>
              <a:t>Responsabilidade e Responsabilizações</a:t>
            </a:r>
          </a:p>
          <a:p>
            <a:pPr algn="just"/>
            <a:endParaRPr lang="pt-BR" dirty="0" smtClean="0">
              <a:latin typeface="Garamond" panose="02020404030301010803" pitchFamily="18" charset="0"/>
            </a:endParaRPr>
          </a:p>
          <a:p>
            <a:pPr algn="just"/>
            <a:r>
              <a:rPr lang="pt-BR" dirty="0" smtClean="0">
                <a:latin typeface="Garamond" panose="02020404030301010803" pitchFamily="18" charset="0"/>
              </a:rPr>
              <a:t>	A </a:t>
            </a:r>
            <a:r>
              <a:rPr lang="pt-BR" dirty="0">
                <a:latin typeface="Garamond" panose="02020404030301010803" pitchFamily="18" charset="0"/>
              </a:rPr>
              <a:t>atuação no campo das compras e licitações públicas exige dos agentes envolvidos uma série de responsabilidades, sujeitando-os a diferentes tipos de sanções em caso de falhas ou irregularidades.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Responsabilidade </a:t>
            </a:r>
            <a:r>
              <a:rPr lang="pt-BR" b="1" dirty="0">
                <a:latin typeface="Garamond" panose="02020404030301010803" pitchFamily="18" charset="0"/>
              </a:rPr>
              <a:t>Administrativa:</a:t>
            </a:r>
            <a:r>
              <a:rPr lang="pt-BR" dirty="0">
                <a:latin typeface="Garamond" panose="02020404030301010803" pitchFamily="18" charset="0"/>
              </a:rPr>
              <a:t> 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Conceito:</a:t>
            </a:r>
            <a:r>
              <a:rPr lang="pt-BR" dirty="0">
                <a:latin typeface="Garamond" panose="02020404030301010803" pitchFamily="18" charset="0"/>
              </a:rPr>
              <a:t> Decorre da violação de deveres funcionais, regras e princípios da Administração Pública.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Agentes:</a:t>
            </a:r>
            <a:r>
              <a:rPr lang="pt-BR" dirty="0">
                <a:latin typeface="Garamond" panose="02020404030301010803" pitchFamily="18" charset="0"/>
              </a:rPr>
              <a:t> Servidores e empregados públicos (gestores, fiscais, pregoeiros, membros de comissão, ordenadores de despesa, etc.).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Sanções:</a:t>
            </a:r>
            <a:r>
              <a:rPr lang="pt-BR" dirty="0">
                <a:latin typeface="Garamond" panose="02020404030301010803" pitchFamily="18" charset="0"/>
              </a:rPr>
              <a:t> Advertência, suspensão, demissão, cassação de aposentadoria, destituição de cargo em comissão, multa.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Processo:</a:t>
            </a:r>
            <a:r>
              <a:rPr lang="pt-BR" dirty="0">
                <a:latin typeface="Garamond" panose="02020404030301010803" pitchFamily="18" charset="0"/>
              </a:rPr>
              <a:t> Apurada por meio de Processo Administrativo Disciplinar (PAD) ou Sindicância.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Responsabilidade </a:t>
            </a:r>
            <a:r>
              <a:rPr lang="pt-BR" b="1" dirty="0">
                <a:latin typeface="Garamond" panose="02020404030301010803" pitchFamily="18" charset="0"/>
              </a:rPr>
              <a:t>Civil:</a:t>
            </a:r>
            <a:r>
              <a:rPr lang="pt-BR" dirty="0">
                <a:latin typeface="Garamond" panose="02020404030301010803" pitchFamily="18" charset="0"/>
              </a:rPr>
              <a:t> 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Conceito:</a:t>
            </a:r>
            <a:r>
              <a:rPr lang="pt-BR" dirty="0">
                <a:latin typeface="Garamond" panose="02020404030301010803" pitchFamily="18" charset="0"/>
              </a:rPr>
              <a:t> Surge do dever de reparar um dano causado a terceiros (incluindo a própria Administração) por ato ilícito ou por violação de contrato.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Agentes:</a:t>
            </a:r>
            <a:r>
              <a:rPr lang="pt-BR" dirty="0">
                <a:latin typeface="Garamond" panose="02020404030301010803" pitchFamily="18" charset="0"/>
              </a:rPr>
              <a:t> Tanto os agentes públicos quanto os particulares (fornecedores) podem ser responsabilizados.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Sanções:</a:t>
            </a:r>
            <a:r>
              <a:rPr lang="pt-BR" dirty="0">
                <a:latin typeface="Garamond" panose="02020404030301010803" pitchFamily="18" charset="0"/>
              </a:rPr>
              <a:t> Indenização por perdas e danos, ressarcimento ao erário.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Processo:</a:t>
            </a:r>
            <a:r>
              <a:rPr lang="pt-BR" dirty="0">
                <a:latin typeface="Garamond" panose="02020404030301010803" pitchFamily="18" charset="0"/>
              </a:rPr>
              <a:t> Apurada judicialmente ou, em alguns casos, administrativamente para fins de ressarcimento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  <a:endParaRPr lang="pt-B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993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29118" y="0"/>
            <a:ext cx="8707064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Responsabilidade </a:t>
            </a:r>
            <a:r>
              <a:rPr lang="pt-BR" b="1" dirty="0">
                <a:latin typeface="Garamond" panose="02020404030301010803" pitchFamily="18" charset="0"/>
              </a:rPr>
              <a:t>Penal:</a:t>
            </a:r>
            <a:r>
              <a:rPr lang="pt-BR" dirty="0">
                <a:latin typeface="Garamond" panose="02020404030301010803" pitchFamily="18" charset="0"/>
              </a:rPr>
              <a:t> 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Conceito:</a:t>
            </a:r>
            <a:r>
              <a:rPr lang="pt-BR" dirty="0">
                <a:latin typeface="Garamond" panose="02020404030301010803" pitchFamily="18" charset="0"/>
              </a:rPr>
              <a:t> Resulta da prática de crimes previstos em lei, como crimes de licitação (</a:t>
            </a:r>
            <a:r>
              <a:rPr lang="pt-BR" dirty="0" err="1">
                <a:latin typeface="Garamond" panose="02020404030301010803" pitchFamily="18" charset="0"/>
              </a:rPr>
              <a:t>ex</a:t>
            </a:r>
            <a:r>
              <a:rPr lang="pt-BR" dirty="0">
                <a:latin typeface="Garamond" panose="02020404030301010803" pitchFamily="18" charset="0"/>
              </a:rPr>
              <a:t>: fraude, ajuste prévio, frustração do caráter competitivo do certame) ou crimes contra a administração pública (corrupção, peculato, concussão).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Agentes:</a:t>
            </a:r>
            <a:r>
              <a:rPr lang="pt-BR" dirty="0">
                <a:latin typeface="Garamond" panose="02020404030301010803" pitchFamily="18" charset="0"/>
              </a:rPr>
              <a:t> Agentes públicos e particulares envolvidos nas infrações.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Sanções:</a:t>
            </a:r>
            <a:r>
              <a:rPr lang="pt-BR" dirty="0">
                <a:latin typeface="Garamond" panose="02020404030301010803" pitchFamily="18" charset="0"/>
              </a:rPr>
              <a:t> Multa, detenção, reclusão, perda do cargo público, inabilitação para o exercício de função pública.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Processo:</a:t>
            </a:r>
            <a:r>
              <a:rPr lang="pt-BR" dirty="0">
                <a:latin typeface="Garamond" panose="02020404030301010803" pitchFamily="18" charset="0"/>
              </a:rPr>
              <a:t> Apurada por meio de processo criminal perante a justiça.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Responsabilidade </a:t>
            </a:r>
            <a:r>
              <a:rPr lang="pt-BR" b="1" dirty="0">
                <a:latin typeface="Garamond" panose="02020404030301010803" pitchFamily="18" charset="0"/>
              </a:rPr>
              <a:t>de Controle (Tribunais de Contas):</a:t>
            </a:r>
            <a:r>
              <a:rPr lang="pt-BR" dirty="0">
                <a:latin typeface="Garamond" panose="02020404030301010803" pitchFamily="18" charset="0"/>
              </a:rPr>
              <a:t> 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Conceito:</a:t>
            </a:r>
            <a:r>
              <a:rPr lang="pt-BR" dirty="0">
                <a:latin typeface="Garamond" panose="02020404030301010803" pitchFamily="18" charset="0"/>
              </a:rPr>
              <a:t> Julgamento das contas dos administradores e demais responsáveis por bens e valores públicos, verificando a legalidade, legitimidade e economicidade.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Agentes:</a:t>
            </a:r>
            <a:r>
              <a:rPr lang="pt-BR" dirty="0">
                <a:latin typeface="Garamond" panose="02020404030301010803" pitchFamily="18" charset="0"/>
              </a:rPr>
              <a:t> Ordenadores de despesa, gestores, fiscais.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Sanções:</a:t>
            </a:r>
            <a:r>
              <a:rPr lang="pt-BR" dirty="0">
                <a:latin typeface="Garamond" panose="02020404030301010803" pitchFamily="18" charset="0"/>
              </a:rPr>
              <a:t> Multa, imputação de débito (ressarcimento), inabilitação para o exercício de cargo em comissão ou função de confiança, declaração de inidoneidade.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Processo:</a:t>
            </a:r>
            <a:r>
              <a:rPr lang="pt-BR" dirty="0">
                <a:latin typeface="Garamond" panose="02020404030301010803" pitchFamily="18" charset="0"/>
              </a:rPr>
              <a:t> Tomada de Contas Especial, processos de </a:t>
            </a: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auditoria</a:t>
            </a:r>
            <a:r>
              <a:rPr lang="pt-BR" dirty="0">
                <a:latin typeface="Garamond" panose="02020404030301010803" pitchFamily="18" charset="0"/>
              </a:rPr>
              <a:t>, representações.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</p:txBody>
      </p:sp>
      <p:sp>
        <p:nvSpPr>
          <p:cNvPr id="2" name="Retângulo Arredondado 1"/>
          <p:cNvSpPr/>
          <p:nvPr/>
        </p:nvSpPr>
        <p:spPr>
          <a:xfrm>
            <a:off x="1472340" y="3138407"/>
            <a:ext cx="6300060" cy="15265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>
                <a:solidFill>
                  <a:schemeClr val="tx1"/>
                </a:solidFill>
                <a:latin typeface="Garamond" panose="02020404030301010803" pitchFamily="18" charset="0"/>
              </a:rPr>
              <a:t>Exemplo:</a:t>
            </a:r>
            <a:r>
              <a:rPr lang="pt-BR">
                <a:solidFill>
                  <a:schemeClr val="tx1"/>
                </a:solidFill>
                <a:latin typeface="Garamond" panose="02020404030301010803" pitchFamily="18" charset="0"/>
              </a:rPr>
              <a:t> Um pregoeiro que intencionalmente favorece uma empresa em um pregão pode responder administrativamente (demissão), civilmente (indenização ao erário se houver dano), penalmente (por fraude à licitação) e perante o Tribunal de Contas (multa e inabilitação para cargo público). Já um fornecedor que frauda documentos para participar de uma licitação pode ser responsabilizado civilmente (por perdas e danos), penalmente (por falsidade ideológica ou fraude à licitação) e administrativamente (declaração de inidoneidade para licitar com a Administração).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93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05947" y="238899"/>
            <a:ext cx="8509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200" b="1" dirty="0" smtClean="0">
              <a:latin typeface="Garamond" panose="02020404030301010803" pitchFamily="18" charset="0"/>
            </a:endParaRPr>
          </a:p>
          <a:p>
            <a:pPr marL="171450" indent="-171450">
              <a:buFontTx/>
              <a:buChar char="-"/>
            </a:pPr>
            <a:endParaRPr lang="pt-BR" sz="1200" b="1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602377" y="1072473"/>
            <a:ext cx="52556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Obrigado a </a:t>
            </a:r>
            <a:r>
              <a:rPr lang="pt-BR" sz="2000" b="1" dirty="0" smtClean="0"/>
              <a:t>todos pela atenção e participação!</a:t>
            </a:r>
            <a:endParaRPr lang="pt-BR" sz="2000" b="1" dirty="0"/>
          </a:p>
          <a:p>
            <a:pPr algn="ctr"/>
            <a:endParaRPr lang="pt-BR" sz="2000" b="1" dirty="0" smtClean="0"/>
          </a:p>
          <a:p>
            <a:pPr algn="ctr"/>
            <a:r>
              <a:rPr lang="pt-BR" sz="2000" b="1" dirty="0" smtClean="0"/>
              <a:t>Até </a:t>
            </a:r>
            <a:r>
              <a:rPr lang="pt-BR" sz="2000" b="1" dirty="0"/>
              <a:t>breve.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Vicente Natalino Silva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Siga - @</a:t>
            </a:r>
            <a:r>
              <a:rPr lang="pt-BR" sz="2000" b="1" dirty="0" err="1" smtClean="0"/>
              <a:t>licitecomintegridade</a:t>
            </a:r>
            <a:endParaRPr lang="pt-BR" sz="2000" b="1" dirty="0"/>
          </a:p>
          <a:p>
            <a:pPr algn="ctr"/>
            <a:r>
              <a:rPr lang="pt-BR" sz="2000" b="1" dirty="0" smtClean="0"/>
              <a:t>@</a:t>
            </a:r>
            <a:r>
              <a:rPr lang="pt-BR" sz="2000" b="1" dirty="0" err="1" smtClean="0"/>
              <a:t>unyflex</a:t>
            </a:r>
            <a:endParaRPr lang="pt-BR" sz="20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846" y="3265714"/>
            <a:ext cx="359813" cy="34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29118" y="0"/>
            <a:ext cx="8707064" cy="420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1800" b="1" dirty="0">
                <a:latin typeface="Garamond" panose="02020404030301010803" pitchFamily="18" charset="0"/>
              </a:rPr>
              <a:t>Tecnologia Aplicável</a:t>
            </a:r>
          </a:p>
          <a:p>
            <a:pPr algn="just"/>
            <a:endParaRPr lang="pt-BR" sz="500" dirty="0" smtClean="0">
              <a:latin typeface="Garamond" panose="02020404030301010803" pitchFamily="18" charset="0"/>
            </a:endParaRPr>
          </a:p>
          <a:p>
            <a:pPr algn="just"/>
            <a:r>
              <a:rPr lang="pt-BR" dirty="0">
                <a:latin typeface="Garamond" panose="02020404030301010803" pitchFamily="18" charset="0"/>
              </a:rPr>
              <a:t>	</a:t>
            </a:r>
            <a:r>
              <a:rPr lang="pt-BR" dirty="0" smtClean="0">
                <a:latin typeface="Garamond" panose="02020404030301010803" pitchFamily="18" charset="0"/>
              </a:rPr>
              <a:t>A </a:t>
            </a:r>
            <a:r>
              <a:rPr lang="pt-BR" dirty="0">
                <a:latin typeface="Garamond" panose="02020404030301010803" pitchFamily="18" charset="0"/>
              </a:rPr>
              <a:t>tecnologia tem se tornado uma aliada indispensável para a modernização e otimização dos processos de compras e licitações públicas, promovendo maior eficiência, transparência e controle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</a:p>
          <a:p>
            <a:pPr algn="just"/>
            <a:endParaRPr lang="pt-BR" dirty="0">
              <a:latin typeface="Garamond" panose="02020404030301010803" pitchFamily="18" charset="0"/>
            </a:endParaRP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Plataformas Eletrônicas de Licitação:</a:t>
            </a:r>
            <a:r>
              <a:rPr lang="pt-BR" dirty="0">
                <a:latin typeface="Garamond" panose="02020404030301010803" pitchFamily="18" charset="0"/>
              </a:rPr>
              <a:t> Sistemas como Compras.gov.br </a:t>
            </a:r>
            <a:r>
              <a:rPr lang="pt-BR" dirty="0" smtClean="0">
                <a:latin typeface="Garamond" panose="02020404030301010803" pitchFamily="18" charset="0"/>
              </a:rPr>
              <a:t>permitem </a:t>
            </a:r>
            <a:r>
              <a:rPr lang="pt-BR" dirty="0">
                <a:latin typeface="Garamond" panose="02020404030301010803" pitchFamily="18" charset="0"/>
              </a:rPr>
              <a:t>a realização de pregões eletrônicos, cotações eletrônicas e dispensa eletrônica, agilizando o processo, ampliando a concorrência e reduzindo custos.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Gestão Eletrônica de </a:t>
            </a:r>
            <a:r>
              <a:rPr lang="pt-BR" b="1" dirty="0" smtClean="0">
                <a:latin typeface="Garamond" panose="02020404030301010803" pitchFamily="18" charset="0"/>
              </a:rPr>
              <a:t>Documentos:</a:t>
            </a:r>
            <a:r>
              <a:rPr lang="pt-BR" dirty="0" smtClean="0">
                <a:latin typeface="Garamond" panose="02020404030301010803" pitchFamily="18" charset="0"/>
              </a:rPr>
              <a:t> </a:t>
            </a:r>
            <a:r>
              <a:rPr lang="pt-BR" dirty="0">
                <a:latin typeface="Garamond" panose="02020404030301010803" pitchFamily="18" charset="0"/>
              </a:rPr>
              <a:t>Digitalização e organização de todos os documentos do processo licitatório e contratual, facilitando o acesso, a auditoria e a rastreabilidade.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Inteligência </a:t>
            </a:r>
            <a:r>
              <a:rPr lang="pt-BR" b="1" dirty="0">
                <a:latin typeface="Garamond" panose="02020404030301010803" pitchFamily="18" charset="0"/>
              </a:rPr>
              <a:t>Artificial (IA</a:t>
            </a:r>
            <a:r>
              <a:rPr lang="pt-BR" b="1" dirty="0" smtClean="0">
                <a:latin typeface="Garamond" panose="02020404030301010803" pitchFamily="18" charset="0"/>
              </a:rPr>
              <a:t>):</a:t>
            </a:r>
            <a:r>
              <a:rPr lang="pt-BR" dirty="0" smtClean="0">
                <a:latin typeface="Garamond" panose="02020404030301010803" pitchFamily="18" charset="0"/>
              </a:rPr>
              <a:t> </a:t>
            </a:r>
            <a:endParaRPr lang="pt-BR" dirty="0">
              <a:latin typeface="Garamond" panose="02020404030301010803" pitchFamily="18" charset="0"/>
            </a:endParaRP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Análise de Dados:</a:t>
            </a:r>
            <a:r>
              <a:rPr lang="pt-BR" dirty="0">
                <a:latin typeface="Garamond" panose="02020404030301010803" pitchFamily="18" charset="0"/>
              </a:rPr>
              <a:t> Identificação de padrões em licitações passadas para prever demandas, otimizar estoques ou detectar possíveis fraudes.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Automação de Tarefas:</a:t>
            </a:r>
            <a:r>
              <a:rPr lang="pt-BR" dirty="0">
                <a:latin typeface="Garamond" panose="02020404030301010803" pitchFamily="18" charset="0"/>
              </a:rPr>
              <a:t> Auxílio na elaboração de termos de referência, minutas de editais e contratos, ou na triagem inicial de propostas.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Detecção de Colusão:</a:t>
            </a:r>
            <a:r>
              <a:rPr lang="pt-BR" dirty="0">
                <a:latin typeface="Garamond" panose="02020404030301010803" pitchFamily="18" charset="0"/>
              </a:rPr>
              <a:t> Algoritmos podem identificar comportamentos suspeitos entre licitantes, indicando possíveis cartéis.</a:t>
            </a: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Portais </a:t>
            </a:r>
            <a:r>
              <a:rPr lang="pt-BR" b="1" dirty="0">
                <a:latin typeface="Garamond" panose="02020404030301010803" pitchFamily="18" charset="0"/>
              </a:rPr>
              <a:t>da Transparência:</a:t>
            </a:r>
            <a:r>
              <a:rPr lang="pt-BR" dirty="0">
                <a:latin typeface="Garamond" panose="02020404030301010803" pitchFamily="18" charset="0"/>
              </a:rPr>
              <a:t> Ferramentas digitais que disponibilizam informações detalhadas sobre as compras e contratos públicos, fortalecendo o controle social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  <a:endParaRPr lang="pt-BR" dirty="0">
              <a:latin typeface="Garamond" panose="02020404030301010803" pitchFamily="18" charset="0"/>
            </a:endParaRPr>
          </a:p>
        </p:txBody>
      </p:sp>
      <p:sp>
        <p:nvSpPr>
          <p:cNvPr id="2" name="Retângulo Arredondado 1"/>
          <p:cNvSpPr/>
          <p:nvPr/>
        </p:nvSpPr>
        <p:spPr>
          <a:xfrm>
            <a:off x="1689315" y="4114800"/>
            <a:ext cx="6121831" cy="805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300" b="1">
                <a:solidFill>
                  <a:schemeClr val="tx1"/>
                </a:solidFill>
                <a:latin typeface="Garamond" panose="02020404030301010803" pitchFamily="18" charset="0"/>
              </a:rPr>
              <a:t>Exemplo:</a:t>
            </a:r>
            <a:r>
              <a:rPr lang="pt-BR" sz="1300">
                <a:solidFill>
                  <a:schemeClr val="tx1"/>
                </a:solidFill>
                <a:latin typeface="Garamond" panose="02020404030301010803" pitchFamily="18" charset="0"/>
              </a:rPr>
              <a:t> Um sistema de IA pode analisar milhares de editais e contratos anteriores para identificar cláusulas problemáticas ou riscos contratuais, sugerindo melhorias para futuras contratações, ou mesmo auxiliar na verificação da conformidade de propostas com os requisitos do edital, agilizando o julgamento.</a:t>
            </a:r>
            <a:endParaRPr lang="pt-BR" sz="13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3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29118" y="0"/>
            <a:ext cx="8707064" cy="415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000" b="1" dirty="0">
                <a:latin typeface="Garamond" panose="02020404030301010803" pitchFamily="18" charset="0"/>
              </a:rPr>
              <a:t>Planejamento Necessário (Preliminar)</a:t>
            </a:r>
          </a:p>
          <a:p>
            <a:pPr algn="just"/>
            <a:r>
              <a:rPr lang="pt-BR" dirty="0" smtClean="0">
                <a:latin typeface="Garamond" panose="02020404030301010803" pitchFamily="18" charset="0"/>
              </a:rPr>
              <a:t>	O </a:t>
            </a:r>
            <a:r>
              <a:rPr lang="pt-BR" dirty="0">
                <a:latin typeface="Garamond" panose="02020404030301010803" pitchFamily="18" charset="0"/>
              </a:rPr>
              <a:t>planejamento é a fase mais crítica e estratégica de qualquer processo de compra ou licitação, pois é nele que se define o sucesso ou o fracasso da futura contratação.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Estudo Técnico Preliminar (ETP):</a:t>
            </a:r>
            <a:r>
              <a:rPr lang="pt-BR" dirty="0">
                <a:latin typeface="Garamond" panose="02020404030301010803" pitchFamily="18" charset="0"/>
              </a:rPr>
              <a:t> Documento que analisa a necessidade da contratação, os requisitos técnicos e funcionais do objeto, a solução mais adequada, a viabilidade técnica e econômica, e os benefícios esperados. É a base para a decisão de contratar.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Termo de Referência (TR) / Projeto Básico (PB):</a:t>
            </a:r>
            <a:r>
              <a:rPr lang="pt-BR" dirty="0">
                <a:latin typeface="Garamond" panose="02020404030301010803" pitchFamily="18" charset="0"/>
              </a:rPr>
              <a:t> 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TR (Serviços e Bens):</a:t>
            </a:r>
            <a:r>
              <a:rPr lang="pt-BR" dirty="0">
                <a:latin typeface="Garamond" panose="02020404030301010803" pitchFamily="18" charset="0"/>
              </a:rPr>
              <a:t> Descreve detalhadamente o objeto da contratação, suas especificações, quantidades, prazos, condições de entrega/prestação, critérios de medição, pagamento e sanções.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PB (Obras e Serviços de Engenharia):</a:t>
            </a:r>
            <a:r>
              <a:rPr lang="pt-BR" dirty="0">
                <a:latin typeface="Garamond" panose="02020404030301010803" pitchFamily="18" charset="0"/>
              </a:rPr>
              <a:t> Conjunto de elementos necessários e suficientes, com nível de precisão adequado, para caracterizar a obra ou serviço de engenharia, composto por plantas, memoriais descritivos, orçamento detalhado, etc.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Estimativa de Preço:</a:t>
            </a:r>
            <a:r>
              <a:rPr lang="pt-BR" dirty="0">
                <a:latin typeface="Garamond" panose="02020404030301010803" pitchFamily="18" charset="0"/>
              </a:rPr>
              <a:t> Levantamento de preços de mercado (pesquisa de mercado, contratações anteriores, bancos de dados específicos) para definir o valor de referência da contratação.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Análise de Riscos:</a:t>
            </a:r>
            <a:r>
              <a:rPr lang="pt-BR" dirty="0">
                <a:latin typeface="Garamond" panose="02020404030301010803" pitchFamily="18" charset="0"/>
              </a:rPr>
              <a:t> Identificação e avaliação dos potenciais riscos (técnicos, financeiros, operacionais, legais) associados à contratação, e proposição de medidas de mitigação.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Alinhamento Estratégico:</a:t>
            </a:r>
            <a:r>
              <a:rPr lang="pt-BR" dirty="0">
                <a:latin typeface="Garamond" panose="02020404030301010803" pitchFamily="18" charset="0"/>
              </a:rPr>
              <a:t> Garantir que a contratação esteja alinhada aos objetivos estratégicos da instituição e ao seu planejamento orçamentário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  <a:endParaRPr lang="pt-BR" dirty="0">
              <a:latin typeface="Garamond" panose="02020404030301010803" pitchFamily="18" charset="0"/>
            </a:endParaRPr>
          </a:p>
        </p:txBody>
      </p:sp>
      <p:sp>
        <p:nvSpPr>
          <p:cNvPr id="2" name="Retângulo Arredondado 1"/>
          <p:cNvSpPr/>
          <p:nvPr/>
        </p:nvSpPr>
        <p:spPr>
          <a:xfrm>
            <a:off x="1751307" y="3975315"/>
            <a:ext cx="5904855" cy="759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300" b="1">
                <a:solidFill>
                  <a:schemeClr val="tx1"/>
                </a:solidFill>
                <a:latin typeface="Garamond" panose="02020404030301010803" pitchFamily="18" charset="0"/>
              </a:rPr>
              <a:t>Exemplo:</a:t>
            </a:r>
            <a:r>
              <a:rPr lang="pt-BR" sz="1300">
                <a:solidFill>
                  <a:schemeClr val="tx1"/>
                </a:solidFill>
                <a:latin typeface="Garamond" panose="02020404030301010803" pitchFamily="18" charset="0"/>
              </a:rPr>
              <a:t> Antes de licitar a construção de um novo hospital, a equipe de planejamento deve realizar um ETP para justificar a necessidade, elaborar um Projeto Básico detalhado com todas as especificações da obra, levantar os custos estimados e analisar os riscos de atrasos ou problemas estruturais.</a:t>
            </a:r>
            <a:endParaRPr lang="pt-BR" sz="13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603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29118" y="0"/>
            <a:ext cx="8707064" cy="375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000" b="1" dirty="0">
                <a:latin typeface="Garamond" panose="02020404030301010803" pitchFamily="18" charset="0"/>
              </a:rPr>
              <a:t>O Perfil dos Fornecedores</a:t>
            </a:r>
          </a:p>
          <a:p>
            <a:pPr algn="just"/>
            <a:endParaRPr lang="pt-BR" sz="800" dirty="0" smtClean="0">
              <a:latin typeface="Garamond" panose="02020404030301010803" pitchFamily="18" charset="0"/>
            </a:endParaRPr>
          </a:p>
          <a:p>
            <a:pPr algn="just"/>
            <a:r>
              <a:rPr lang="pt-BR" dirty="0" smtClean="0">
                <a:latin typeface="Garamond" panose="02020404030301010803" pitchFamily="18" charset="0"/>
              </a:rPr>
              <a:t>	Entender </a:t>
            </a:r>
            <a:r>
              <a:rPr lang="pt-BR" dirty="0">
                <a:latin typeface="Garamond" panose="02020404030301010803" pitchFamily="18" charset="0"/>
              </a:rPr>
              <a:t>o perfil dos fornecedores é crucial para atrair propostas qualificadas, garantir a competitividade e mitigar riscos nas contratações públicas.</a:t>
            </a:r>
          </a:p>
          <a:p>
            <a:pPr algn="just"/>
            <a:endParaRPr lang="pt-BR" sz="800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Qualificação </a:t>
            </a:r>
            <a:r>
              <a:rPr lang="pt-BR" b="1" dirty="0">
                <a:latin typeface="Garamond" panose="02020404030301010803" pitchFamily="18" charset="0"/>
              </a:rPr>
              <a:t>Necessária:</a:t>
            </a:r>
            <a:r>
              <a:rPr lang="pt-BR" dirty="0">
                <a:latin typeface="Garamond" panose="02020404030301010803" pitchFamily="18" charset="0"/>
              </a:rPr>
              <a:t> Os fornecedores devem atender a requisitos de habilitação jurídica, regularidade fiscal e trabalhista, qualificação técnica e qualificação econômico-financeira, conforme o edital.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Idoneidade:</a:t>
            </a:r>
            <a:r>
              <a:rPr lang="pt-BR" dirty="0">
                <a:latin typeface="Garamond" panose="02020404030301010803" pitchFamily="18" charset="0"/>
              </a:rPr>
              <a:t> Buscar empresas com histórico de boa conduta, sem registros de sanções graves ou envolvimento em irregularidades com a administração pública.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Capacidade de Cumprimento:</a:t>
            </a:r>
            <a:r>
              <a:rPr lang="pt-BR" dirty="0">
                <a:latin typeface="Garamond" panose="02020404030301010803" pitchFamily="18" charset="0"/>
              </a:rPr>
              <a:t> Avaliar se o fornecedor possui a estrutura, equipe e experiência para entregar o objeto do contrato no prazo e com a qualidade exigida.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Preços Competitivos:</a:t>
            </a:r>
            <a:r>
              <a:rPr lang="pt-BR" dirty="0">
                <a:latin typeface="Garamond" panose="02020404030301010803" pitchFamily="18" charset="0"/>
              </a:rPr>
              <a:t> Embora não seja o único fator, a capacidade de oferecer preços justos e competitivos é essencial para o caráter de economicidade da compra pública.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Diversidade de Porte:</a:t>
            </a:r>
            <a:r>
              <a:rPr lang="pt-BR" dirty="0">
                <a:latin typeface="Garamond" panose="02020404030301010803" pitchFamily="18" charset="0"/>
              </a:rPr>
              <a:t> A legislação incentiva a participação de micro e pequenas empresas (</a:t>
            </a:r>
            <a:r>
              <a:rPr lang="pt-BR" dirty="0" err="1">
                <a:latin typeface="Garamond" panose="02020404030301010803" pitchFamily="18" charset="0"/>
              </a:rPr>
              <a:t>MPEs</a:t>
            </a:r>
            <a:r>
              <a:rPr lang="pt-BR" dirty="0">
                <a:latin typeface="Garamond" panose="02020404030301010803" pitchFamily="18" charset="0"/>
              </a:rPr>
              <a:t>), por meio de tratamento diferenciado e simplificado, o que amplia a base de fornecedores e a concorrência.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Reputação e Histórico:</a:t>
            </a:r>
            <a:r>
              <a:rPr lang="pt-BR" dirty="0">
                <a:latin typeface="Garamond" panose="02020404030301010803" pitchFamily="18" charset="0"/>
              </a:rPr>
              <a:t> Verificar a reputação do fornecedor no mercado e seu histórico de desempenho em contratos anteriores (tanto públicos quanto privados</a:t>
            </a:r>
            <a:r>
              <a:rPr lang="pt-BR" dirty="0" smtClean="0">
                <a:latin typeface="Garamond" panose="02020404030301010803" pitchFamily="18" charset="0"/>
              </a:rPr>
              <a:t>).</a:t>
            </a:r>
            <a:endParaRPr lang="pt-BR" dirty="0">
              <a:latin typeface="Garamond" panose="02020404030301010803" pitchFamily="18" charset="0"/>
            </a:endParaRPr>
          </a:p>
        </p:txBody>
      </p:sp>
      <p:sp>
        <p:nvSpPr>
          <p:cNvPr id="2" name="Retângulo Arredondado 1"/>
          <p:cNvSpPr/>
          <p:nvPr/>
        </p:nvSpPr>
        <p:spPr>
          <a:xfrm>
            <a:off x="1999281" y="3804834"/>
            <a:ext cx="5447655" cy="960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300" b="1" dirty="0">
                <a:solidFill>
                  <a:schemeClr val="tx1"/>
                </a:solidFill>
                <a:latin typeface="Garamond" panose="02020404030301010803" pitchFamily="18" charset="0"/>
              </a:rPr>
              <a:t>Exemplo:</a:t>
            </a:r>
            <a:r>
              <a:rPr lang="pt-BR" sz="1300" dirty="0">
                <a:solidFill>
                  <a:schemeClr val="tx1"/>
                </a:solidFill>
                <a:latin typeface="Garamond" panose="02020404030301010803" pitchFamily="18" charset="0"/>
              </a:rPr>
              <a:t> Para a contratação de serviços de manutenção predial, a Administração deve buscar empresas com comprovada experiência no setor, certidões negativas de débitos, equipe técnica qualificada e que demonstrem capacidade de mobilizar recursos rapidamente para atender às demandas.</a:t>
            </a:r>
            <a:endParaRPr lang="pt-BR" sz="13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1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-13982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29118" y="0"/>
            <a:ext cx="8707064" cy="413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000" b="1" dirty="0">
                <a:latin typeface="Garamond" panose="02020404030301010803" pitchFamily="18" charset="0"/>
              </a:rPr>
              <a:t>Eficiência e Eficácia nas </a:t>
            </a:r>
            <a:r>
              <a:rPr lang="pt-BR" sz="2000" b="1" dirty="0" smtClean="0">
                <a:latin typeface="Garamond" panose="02020404030301010803" pitchFamily="18" charset="0"/>
              </a:rPr>
              <a:t>Aquisições</a:t>
            </a:r>
          </a:p>
          <a:p>
            <a:pPr algn="just"/>
            <a:endParaRPr lang="pt-BR" sz="500" b="1" dirty="0">
              <a:latin typeface="Garamond" panose="02020404030301010803" pitchFamily="18" charset="0"/>
            </a:endParaRPr>
          </a:p>
          <a:p>
            <a:pPr algn="just"/>
            <a:r>
              <a:rPr lang="pt-BR" dirty="0" smtClean="0">
                <a:latin typeface="Garamond" panose="02020404030301010803" pitchFamily="18" charset="0"/>
              </a:rPr>
              <a:t>	Estes </a:t>
            </a:r>
            <a:r>
              <a:rPr lang="pt-BR" dirty="0">
                <a:latin typeface="Garamond" panose="02020404030301010803" pitchFamily="18" charset="0"/>
              </a:rPr>
              <a:t>são conceitos fundamentais na gestão pública, especialmente em compras e licitações, visando o uso otimizado dos recursos e o alcance dos resultados esperados.</a:t>
            </a:r>
          </a:p>
          <a:p>
            <a:pPr algn="just"/>
            <a:endParaRPr lang="pt-BR" sz="800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Eficiência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Refere-se à relação entre os recursos utilizados e os resultados obtidos. Significa "fazer certo as coisas", minimizando desperdícios e otimizando processos. 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No contexto de compras:</a:t>
            </a:r>
            <a:r>
              <a:rPr lang="pt-BR" dirty="0">
                <a:latin typeface="Garamond" panose="02020404030301010803" pitchFamily="18" charset="0"/>
              </a:rPr>
              <a:t> Adquirir bens e serviços pelo menor custo possível, com a qualidade desejada, e no menor tempo, utilizando os recursos (financeiros, humanos, materiais) de forma inteligente.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Medidas:</a:t>
            </a:r>
            <a:r>
              <a:rPr lang="pt-BR" dirty="0">
                <a:latin typeface="Garamond" panose="02020404030301010803" pitchFamily="18" charset="0"/>
              </a:rPr>
              <a:t> Redução de custos operacionais, padronização de itens, uso de pregão eletrônico, otimização de prazos.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Eficácia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Refere-se ao grau de atingimento dos objetivos e resultados planejados. Significa "fazer as coisas certas", ou seja, alcançar o propósito da contratação. 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No contexto de compras:</a:t>
            </a:r>
            <a:r>
              <a:rPr lang="pt-BR" dirty="0">
                <a:latin typeface="Garamond" panose="02020404030301010803" pitchFamily="18" charset="0"/>
              </a:rPr>
              <a:t> Garantir que o bem ou serviço adquirido realmente atenda à necessidade da população ou da instituição, gerando o impacto esperado.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Medidas:</a:t>
            </a:r>
            <a:r>
              <a:rPr lang="pt-BR" dirty="0">
                <a:latin typeface="Garamond" panose="02020404030301010803" pitchFamily="18" charset="0"/>
              </a:rPr>
              <a:t> Contratações que resolvem o problema original, bens que funcionam como previsto, serviços que melhoram a qualidade de vida.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Distinção:</a:t>
            </a:r>
            <a:r>
              <a:rPr lang="pt-BR" dirty="0">
                <a:latin typeface="Garamond" panose="02020404030301010803" pitchFamily="18" charset="0"/>
              </a:rPr>
              <a:t> Pode-se ser eficiente (gastando pouco), mas não eficaz (o objeto adquirido não resolve o problema). O ideal é buscar a combinação de ambos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  <a:endParaRPr lang="pt-BR" dirty="0">
              <a:latin typeface="Garamond" panose="02020404030301010803" pitchFamily="18" charset="0"/>
            </a:endParaRPr>
          </a:p>
        </p:txBody>
      </p:sp>
      <p:sp>
        <p:nvSpPr>
          <p:cNvPr id="2" name="Retângulo Arredondado 1"/>
          <p:cNvSpPr/>
          <p:nvPr/>
        </p:nvSpPr>
        <p:spPr>
          <a:xfrm>
            <a:off x="1503336" y="4037308"/>
            <a:ext cx="6377552" cy="8524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300" b="1">
                <a:solidFill>
                  <a:schemeClr val="tx1"/>
                </a:solidFill>
                <a:latin typeface="Garamond" panose="02020404030301010803" pitchFamily="18" charset="0"/>
              </a:rPr>
              <a:t>Exemplo:</a:t>
            </a:r>
            <a:r>
              <a:rPr lang="pt-BR" sz="1300">
                <a:solidFill>
                  <a:schemeClr val="tx1"/>
                </a:solidFill>
                <a:latin typeface="Garamond" panose="02020404030301010803" pitchFamily="18" charset="0"/>
              </a:rPr>
              <a:t> Contratar um serviço de limpeza hospitalar pelo menor preço (eficiência), mas sem que a limpeza seja de fato adequada aos padrões de higiene de um hospital, comprometendo a saúde dos pacientes (ineficácia). O ideal seria contratar um serviço de qualidade comprovada e com um preço justo e competitivo, que atenda plenamente às exigências sanitárias.</a:t>
            </a:r>
            <a:endParaRPr lang="pt-BR" sz="13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14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29118" y="0"/>
            <a:ext cx="8707064" cy="375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000" b="1" dirty="0">
                <a:latin typeface="Garamond" panose="02020404030301010803" pitchFamily="18" charset="0"/>
              </a:rPr>
              <a:t>Capacidade Técnica do Fornecedor</a:t>
            </a:r>
          </a:p>
          <a:p>
            <a:pPr algn="just"/>
            <a:endParaRPr lang="pt-BR" sz="800" dirty="0" smtClean="0">
              <a:latin typeface="Garamond" panose="02020404030301010803" pitchFamily="18" charset="0"/>
            </a:endParaRPr>
          </a:p>
          <a:p>
            <a:pPr algn="just"/>
            <a:r>
              <a:rPr lang="pt-BR" dirty="0">
                <a:latin typeface="Garamond" panose="02020404030301010803" pitchFamily="18" charset="0"/>
              </a:rPr>
              <a:t>	</a:t>
            </a:r>
            <a:r>
              <a:rPr lang="pt-BR" dirty="0" smtClean="0">
                <a:latin typeface="Garamond" panose="02020404030301010803" pitchFamily="18" charset="0"/>
              </a:rPr>
              <a:t>A </a:t>
            </a:r>
            <a:r>
              <a:rPr lang="pt-BR" dirty="0">
                <a:latin typeface="Garamond" panose="02020404030301010803" pitchFamily="18" charset="0"/>
              </a:rPr>
              <a:t>qualificação técnica é um dos requisitos mais importantes para garantir que o contratado possua o conhecimento e a experiência necessários para executar o objeto do contrato com a qualidade esperada.</a:t>
            </a:r>
          </a:p>
          <a:p>
            <a:pPr algn="just"/>
            <a:endParaRPr lang="pt-BR" sz="800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Objetivo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Assegurar que o licitante tenha aptidão para o desempenho de atividade pertinente e compatível em características, quantidades e prazos com o objeto da licitação.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Comprovação:</a:t>
            </a:r>
            <a:r>
              <a:rPr lang="pt-BR" dirty="0">
                <a:latin typeface="Garamond" panose="02020404030301010803" pitchFamily="18" charset="0"/>
              </a:rPr>
              <a:t> Geralmente exigida por meio de: 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Atestados de Capacidade Técnica:</a:t>
            </a:r>
            <a:r>
              <a:rPr lang="pt-BR" dirty="0">
                <a:latin typeface="Garamond" panose="02020404030301010803" pitchFamily="18" charset="0"/>
              </a:rPr>
              <a:t> Documentos emitidos por pessoas jurídicas de direito público ou privado, comprovando que o licitante já executou serviços ou forneceu bens similares ao objeto da licitação.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Registro ou Inscrição em Entidade Profissional:</a:t>
            </a:r>
            <a:r>
              <a:rPr lang="pt-BR" dirty="0">
                <a:latin typeface="Garamond" panose="02020404030301010803" pitchFamily="18" charset="0"/>
              </a:rPr>
              <a:t> Para profissões regulamentadas (</a:t>
            </a:r>
            <a:r>
              <a:rPr lang="pt-BR" dirty="0" err="1">
                <a:latin typeface="Garamond" panose="02020404030301010803" pitchFamily="18" charset="0"/>
              </a:rPr>
              <a:t>ex</a:t>
            </a:r>
            <a:r>
              <a:rPr lang="pt-BR" dirty="0">
                <a:latin typeface="Garamond" panose="02020404030301010803" pitchFamily="18" charset="0"/>
              </a:rPr>
              <a:t>: CREA, CAU, OAB, CRM).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Comprovação de Vínculo:</a:t>
            </a:r>
            <a:r>
              <a:rPr lang="pt-BR" dirty="0">
                <a:latin typeface="Garamond" panose="02020404030301010803" pitchFamily="18" charset="0"/>
              </a:rPr>
              <a:t> Da equipe técnica responsável pela execução do objeto.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Declaração de Disponibilidade:</a:t>
            </a:r>
            <a:r>
              <a:rPr lang="pt-BR" dirty="0">
                <a:latin typeface="Garamond" panose="02020404030301010803" pitchFamily="18" charset="0"/>
              </a:rPr>
              <a:t> De instalações, máquinas, equipamentos e pessoal técnico especializado, conforme a complexidade do objeto.</a:t>
            </a: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Restrição e Proporcionalidade:</a:t>
            </a:r>
            <a:r>
              <a:rPr lang="pt-BR" dirty="0">
                <a:latin typeface="Garamond" panose="02020404030301010803" pitchFamily="18" charset="0"/>
              </a:rPr>
              <a:t> Os requisitos de qualificação técnica devem ser pertinentes e proporcionais ao objeto da contratação, não podendo restringir indevidamente a competitividade.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</p:txBody>
      </p:sp>
      <p:sp>
        <p:nvSpPr>
          <p:cNvPr id="2" name="Retângulo Arredondado 1"/>
          <p:cNvSpPr/>
          <p:nvPr/>
        </p:nvSpPr>
        <p:spPr>
          <a:xfrm>
            <a:off x="1650569" y="3781586"/>
            <a:ext cx="5889356" cy="953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300" b="1">
                <a:solidFill>
                  <a:schemeClr val="tx1"/>
                </a:solidFill>
                <a:latin typeface="Garamond" panose="02020404030301010803" pitchFamily="18" charset="0"/>
              </a:rPr>
              <a:t>Exemplo:</a:t>
            </a:r>
            <a:r>
              <a:rPr lang="pt-BR" sz="1300">
                <a:solidFill>
                  <a:schemeClr val="tx1"/>
                </a:solidFill>
                <a:latin typeface="Garamond" panose="02020404030301010803" pitchFamily="18" charset="0"/>
              </a:rPr>
              <a:t> Em uma licitação para construção de uma ponte, a Administração poderá exigir atestados de capacidade técnica que comprovem que a empresa já executou obras de engenharia de porte e complexidade semelhantes, além de comprovação de que possui em seu quadro um engenheiro civil responsável com experiência específica em pontes.</a:t>
            </a:r>
            <a:endParaRPr lang="pt-BR" sz="13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81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29118" y="0"/>
            <a:ext cx="8707064" cy="427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000" b="1" dirty="0">
                <a:latin typeface="Garamond" panose="02020404030301010803" pitchFamily="18" charset="0"/>
              </a:rPr>
              <a:t>Gestor e Fiscal do Contrato</a:t>
            </a:r>
          </a:p>
          <a:p>
            <a:pPr algn="just"/>
            <a:endParaRPr lang="pt-BR" sz="800" dirty="0" smtClean="0">
              <a:latin typeface="Garamond" panose="02020404030301010803" pitchFamily="18" charset="0"/>
            </a:endParaRPr>
          </a:p>
          <a:p>
            <a:pPr algn="just"/>
            <a:r>
              <a:rPr lang="pt-BR" dirty="0">
                <a:latin typeface="Garamond" panose="02020404030301010803" pitchFamily="18" charset="0"/>
              </a:rPr>
              <a:t>	</a:t>
            </a:r>
            <a:r>
              <a:rPr lang="pt-BR" dirty="0" smtClean="0">
                <a:latin typeface="Garamond" panose="02020404030301010803" pitchFamily="18" charset="0"/>
              </a:rPr>
              <a:t>Essas </a:t>
            </a:r>
            <a:r>
              <a:rPr lang="pt-BR" dirty="0">
                <a:latin typeface="Garamond" panose="02020404030301010803" pitchFamily="18" charset="0"/>
              </a:rPr>
              <a:t>são figuras centrais na fase de execução contratual, com papéis distintos e complementares para assegurar o cumprimento das obrigações pactuadas.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Gestor </a:t>
            </a:r>
            <a:r>
              <a:rPr lang="pt-BR" b="1" dirty="0">
                <a:latin typeface="Garamond" panose="02020404030301010803" pitchFamily="18" charset="0"/>
              </a:rPr>
              <a:t>do Contrato:</a:t>
            </a:r>
            <a:r>
              <a:rPr lang="pt-BR" dirty="0">
                <a:latin typeface="Garamond" panose="02020404030301010803" pitchFamily="18" charset="0"/>
              </a:rPr>
              <a:t> 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Responsabilidade Principal:</a:t>
            </a:r>
            <a:r>
              <a:rPr lang="pt-BR" dirty="0">
                <a:latin typeface="Garamond" panose="02020404030301010803" pitchFamily="18" charset="0"/>
              </a:rPr>
              <a:t> Coordenar e acompanhar a execução do contrato, garantindo que os objetivos sejam atingidos e que as obrigações sejam cumpridas por ambas as partes.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Atribuições:</a:t>
            </a:r>
            <a:r>
              <a:rPr lang="pt-BR" dirty="0">
                <a:latin typeface="Garamond" panose="02020404030301010803" pitchFamily="18" charset="0"/>
              </a:rPr>
              <a:t> </a:t>
            </a:r>
          </a:p>
          <a:p>
            <a:pPr lvl="2" algn="just"/>
            <a:r>
              <a:rPr lang="pt-BR" dirty="0">
                <a:latin typeface="Garamond" panose="02020404030301010803" pitchFamily="18" charset="0"/>
              </a:rPr>
              <a:t>Planejar, coordenar e controlar as atividades relacionadas à gestão do contrato.</a:t>
            </a:r>
          </a:p>
          <a:p>
            <a:pPr lvl="2" algn="just"/>
            <a:r>
              <a:rPr lang="pt-BR" dirty="0">
                <a:latin typeface="Garamond" panose="02020404030301010803" pitchFamily="18" charset="0"/>
              </a:rPr>
              <a:t>Tomar decisões estratégicas para a execução.</a:t>
            </a:r>
          </a:p>
          <a:p>
            <a:pPr lvl="2" algn="just"/>
            <a:r>
              <a:rPr lang="pt-BR" dirty="0">
                <a:latin typeface="Garamond" panose="02020404030301010803" pitchFamily="18" charset="0"/>
              </a:rPr>
              <a:t>Manter a comunicação com o contratado e com as áreas demandantes.</a:t>
            </a:r>
          </a:p>
          <a:p>
            <a:pPr lvl="2" algn="just"/>
            <a:r>
              <a:rPr lang="pt-BR" dirty="0">
                <a:latin typeface="Garamond" panose="02020404030301010803" pitchFamily="18" charset="0"/>
              </a:rPr>
              <a:t>Acompanhar os prazos e as cláusulas contratuais.</a:t>
            </a:r>
          </a:p>
          <a:p>
            <a:pPr lvl="2" algn="just"/>
            <a:r>
              <a:rPr lang="pt-BR" dirty="0">
                <a:latin typeface="Garamond" panose="02020404030301010803" pitchFamily="18" charset="0"/>
              </a:rPr>
              <a:t>Propor ajustes, aditivos ou rescisões quando necessário.</a:t>
            </a:r>
          </a:p>
          <a:p>
            <a:pPr lvl="2" algn="just"/>
            <a:r>
              <a:rPr lang="pt-BR" dirty="0">
                <a:latin typeface="Garamond" panose="02020404030301010803" pitchFamily="18" charset="0"/>
              </a:rPr>
              <a:t>Apoiar o fiscal na solução de problemas.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Fiscal </a:t>
            </a:r>
            <a:r>
              <a:rPr lang="pt-BR" b="1" dirty="0">
                <a:latin typeface="Garamond" panose="02020404030301010803" pitchFamily="18" charset="0"/>
              </a:rPr>
              <a:t>do Contrato:</a:t>
            </a:r>
            <a:r>
              <a:rPr lang="pt-BR" dirty="0">
                <a:latin typeface="Garamond" panose="02020404030301010803" pitchFamily="18" charset="0"/>
              </a:rPr>
              <a:t> </a:t>
            </a:r>
          </a:p>
          <a:p>
            <a:pPr lvl="1" algn="just"/>
            <a:r>
              <a:rPr lang="pt-BR" b="1" dirty="0">
                <a:latin typeface="Garamond" panose="02020404030301010803" pitchFamily="18" charset="0"/>
              </a:rPr>
              <a:t>Responsabilidade Principal:</a:t>
            </a:r>
            <a:r>
              <a:rPr lang="pt-BR" dirty="0">
                <a:latin typeface="Garamond" panose="02020404030301010803" pitchFamily="18" charset="0"/>
              </a:rPr>
              <a:t> Acompanhar de perto a execução diária do objeto, verificando se a entrega de bens ou a prestação de serviços está em conformidade com o que foi contratado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  <a:endParaRPr lang="pt-B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0002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2909</Words>
  <Application>Microsoft Office PowerPoint</Application>
  <PresentationFormat>Apresentação na tela (16:9)</PresentationFormat>
  <Paragraphs>389</Paragraphs>
  <Slides>34</Slides>
  <Notes>34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8" baseType="lpstr">
      <vt:lpstr>Montserrat</vt:lpstr>
      <vt:lpstr>Arial</vt:lpstr>
      <vt:lpstr>Garamond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Vicente</dc:creator>
  <cp:lastModifiedBy>Vicente</cp:lastModifiedBy>
  <cp:revision>211</cp:revision>
  <dcterms:modified xsi:type="dcterms:W3CDTF">2026-01-31T17:52:38Z</dcterms:modified>
</cp:coreProperties>
</file>